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86575" cy="100171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82" autoAdjust="0"/>
  </p:normalViewPr>
  <p:slideViewPr>
    <p:cSldViewPr snapToGrid="0">
      <p:cViewPr>
        <p:scale>
          <a:sx n="150" d="100"/>
          <a:sy n="150" d="100"/>
        </p:scale>
        <p:origin x="70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183" cy="502596"/>
          </a:xfrm>
          <a:prstGeom prst="rect">
            <a:avLst/>
          </a:prstGeom>
        </p:spPr>
        <p:txBody>
          <a:bodyPr vert="horz" lIns="96587" tIns="48294" rIns="96587" bIns="48294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0799" y="0"/>
            <a:ext cx="2984183" cy="502596"/>
          </a:xfrm>
          <a:prstGeom prst="rect">
            <a:avLst/>
          </a:prstGeom>
        </p:spPr>
        <p:txBody>
          <a:bodyPr vert="horz" lIns="96587" tIns="48294" rIns="96587" bIns="48294" rtlCol="0"/>
          <a:lstStyle>
            <a:lvl1pPr algn="r">
              <a:defRPr sz="1300"/>
            </a:lvl1pPr>
          </a:lstStyle>
          <a:p>
            <a:fld id="{1FD3B729-2EBE-4B71-8756-D8E18337BB71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7100" cy="33797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87" tIns="48294" rIns="96587" bIns="4829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658" y="4820741"/>
            <a:ext cx="5509260" cy="3944243"/>
          </a:xfrm>
          <a:prstGeom prst="rect">
            <a:avLst/>
          </a:prstGeom>
        </p:spPr>
        <p:txBody>
          <a:bodyPr vert="horz" lIns="96587" tIns="48294" rIns="96587" bIns="4829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4531"/>
            <a:ext cx="2984183" cy="502595"/>
          </a:xfrm>
          <a:prstGeom prst="rect">
            <a:avLst/>
          </a:prstGeom>
        </p:spPr>
        <p:txBody>
          <a:bodyPr vert="horz" lIns="96587" tIns="48294" rIns="96587" bIns="48294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0799" y="9514531"/>
            <a:ext cx="2984183" cy="502595"/>
          </a:xfrm>
          <a:prstGeom prst="rect">
            <a:avLst/>
          </a:prstGeom>
        </p:spPr>
        <p:txBody>
          <a:bodyPr vert="horz" lIns="96587" tIns="48294" rIns="96587" bIns="48294" rtlCol="0" anchor="b"/>
          <a:lstStyle>
            <a:lvl1pPr algn="r">
              <a:defRPr sz="1300"/>
            </a:lvl1pPr>
          </a:lstStyle>
          <a:p>
            <a:fld id="{1BCCBD79-5A56-4228-ABAC-CDFB671D95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880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BD79-5A56-4228-ABAC-CDFB671D958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18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583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93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292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51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554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84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559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262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05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2564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237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21086-EDDD-4E23-8433-9DED3B11E23D}" type="datetimeFigureOut">
              <a:rPr lang="ru-RU" smtClean="0"/>
              <a:t>25.03.2025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124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7.wmf"/><Relationship Id="rId26" Type="http://schemas.openxmlformats.org/officeDocument/2006/relationships/image" Target="../media/image16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4.wmf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15.png"/><Relationship Id="rId3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6.wmf"/><Relationship Id="rId20" Type="http://schemas.openxmlformats.org/officeDocument/2006/relationships/image" Target="../media/image10.emf"/><Relationship Id="rId29" Type="http://schemas.openxmlformats.org/officeDocument/2006/relationships/image" Target="../media/image19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14.png"/><Relationship Id="rId32" Type="http://schemas.openxmlformats.org/officeDocument/2006/relationships/image" Target="../media/image22.png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13.png"/><Relationship Id="rId28" Type="http://schemas.openxmlformats.org/officeDocument/2006/relationships/image" Target="../media/image18.png"/><Relationship Id="rId10" Type="http://schemas.openxmlformats.org/officeDocument/2006/relationships/image" Target="../media/image3.wmf"/><Relationship Id="rId19" Type="http://schemas.openxmlformats.org/officeDocument/2006/relationships/image" Target="../media/image9.png"/><Relationship Id="rId31" Type="http://schemas.openxmlformats.org/officeDocument/2006/relationships/image" Target="../media/image21.png"/><Relationship Id="rId4" Type="http://schemas.openxmlformats.org/officeDocument/2006/relationships/image" Target="../media/image8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5.wmf"/><Relationship Id="rId22" Type="http://schemas.openxmlformats.org/officeDocument/2006/relationships/image" Target="../media/image12.png"/><Relationship Id="rId27" Type="http://schemas.openxmlformats.org/officeDocument/2006/relationships/image" Target="../media/image17.png"/><Relationship Id="rId30" Type="http://schemas.openxmlformats.org/officeDocument/2006/relationships/image" Target="../media/image20.png"/><Relationship Id="rId8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Рисунок 199">
            <a:extLst>
              <a:ext uri="{FF2B5EF4-FFF2-40B4-BE49-F238E27FC236}">
                <a16:creationId xmlns:a16="http://schemas.microsoft.com/office/drawing/2014/main" id="{39254CD5-888C-4091-8432-CF07BDD69F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81" y="17807"/>
            <a:ext cx="798645" cy="7681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02575" y="5128202"/>
            <a:ext cx="1815875" cy="746537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6098933" y="4968188"/>
            <a:ext cx="1825868" cy="491761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13260" y="5179719"/>
            <a:ext cx="3791390" cy="1502969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125520" y="2873766"/>
            <a:ext cx="1782829" cy="594979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005406" y="2873766"/>
            <a:ext cx="1737823" cy="594979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95120" y="2873767"/>
            <a:ext cx="1814310" cy="585056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44818" y="4310994"/>
            <a:ext cx="0" cy="377133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174" y="4338531"/>
            <a:ext cx="0" cy="377133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9669622"/>
              </p:ext>
            </p:extLst>
          </p:nvPr>
        </p:nvGraphicFramePr>
        <p:xfrm>
          <a:off x="2173642" y="4241521"/>
          <a:ext cx="788092" cy="50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" r:id="rId5" imgW="2518920" imgH="1517760" progId="Photoshop.Image.12">
                  <p:embed/>
                </p:oleObj>
              </mc:Choice>
              <mc:Fallback>
                <p:oleObj name="Image" r:id="rId5" imgW="2518920" imgH="1517760" progId="Photoshop.Image.12">
                  <p:embed/>
                  <p:pic>
                    <p:nvPicPr>
                      <p:cNvPr id="23" name="Объект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3642" y="4241521"/>
                        <a:ext cx="788092" cy="50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748044" y="4909459"/>
            <a:ext cx="2143125" cy="1754831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3788681" y="4752654"/>
            <a:ext cx="2154920" cy="898970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6769" y="2903943"/>
            <a:ext cx="5596831" cy="1215025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899" y="737487"/>
            <a:ext cx="5545931" cy="1800811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5847EB1E-DE66-4DC4-BA26-BCF743EF564E}"/>
              </a:ext>
            </a:extLst>
          </p:cNvPr>
          <p:cNvSpPr/>
          <p:nvPr/>
        </p:nvSpPr>
        <p:spPr>
          <a:xfrm>
            <a:off x="668854" y="9301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335209" y="828278"/>
            <a:ext cx="5608391" cy="363533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335209" y="2695175"/>
            <a:ext cx="5608391" cy="248779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2632" y="934628"/>
            <a:ext cx="5430968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 ФАОЛИЯТНИНГ АСОСИЙ ЙЎНАЛИШЛАРИ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29530" y="1940561"/>
            <a:ext cx="13557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Нефт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махсулотларидан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янги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тур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махсулотлар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олиш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технологиялари</a:t>
            </a:r>
            <a:endParaRPr lang="ru-RU" sz="12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752522" y="1940561"/>
            <a:ext cx="14137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z-Cyrl-UZ" sz="800" dirty="0">
                <a:latin typeface="Cambria" panose="02040503050406030204" pitchFamily="18" charset="0"/>
              </a:rPr>
              <a:t>Нефт махсулотларини сифат кўрсаткичларини ўрганиш ва янгиларини ўзлаштириш</a:t>
            </a:r>
            <a:endParaRPr lang="ru-RU" sz="800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263334" y="1940561"/>
            <a:ext cx="1134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Импорт </a:t>
            </a:r>
            <a:r>
              <a:rPr lang="ru-RU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қилинаётган</a:t>
            </a:r>
            <a:r>
              <a:rPr 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қиммат</a:t>
            </a:r>
            <a:r>
              <a:rPr 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хисобланган</a:t>
            </a:r>
            <a:r>
              <a:rPr 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махсулотларни</a:t>
            </a:r>
            <a:r>
              <a:rPr 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aseline="30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махаллийлаштириш</a:t>
            </a:r>
            <a:endParaRPr lang="ru-RU" sz="1200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517912" y="1940561"/>
            <a:ext cx="1338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z-Cyrl-UZ" sz="1200" baseline="30000" dirty="0">
                <a:latin typeface="Cambria" panose="02040503050406030204" pitchFamily="18" charset="0"/>
              </a:rPr>
              <a:t>Чиқиндилврни қайта ишлаш ва экологик муаммоларни ечиш</a:t>
            </a:r>
            <a:endParaRPr lang="ru-RU" sz="12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63174" y="3013316"/>
            <a:ext cx="2598560" cy="927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>
              <a:lnSpc>
                <a:spcPct val="150000"/>
              </a:lnSpc>
            </a:pPr>
            <a:r>
              <a:rPr lang="uz-Cyrl-UZ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1.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IT 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ва мобил макетлаш  </a:t>
            </a:r>
          </a:p>
          <a:p>
            <a:pPr algn="just" defTabSz="179388">
              <a:lnSpc>
                <a:spcPct val="150000"/>
              </a:lnSpc>
            </a:pP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2.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Химотология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ва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махсус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суюқликлар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388">
              <a:lnSpc>
                <a:spcPct val="150000"/>
              </a:lnSpc>
            </a:pP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3.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Катализаторлар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ва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сорбентлар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388">
              <a:lnSpc>
                <a:spcPct val="150000"/>
              </a:lnSpc>
            </a:pP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4. Экология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ва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чиқиндисиз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технологиялар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0201" y="2736704"/>
            <a:ext cx="5430968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 ИЛМИЙ </a:t>
            </a:r>
            <a:r>
              <a:rPr lang="uz-Cyrl-UZ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ЙЎНАЛИШЛАР </a:t>
            </a:r>
            <a:r>
              <a:rPr 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РЎЙХАТИ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326148" y="3066807"/>
            <a:ext cx="2530650" cy="927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>
              <a:lnSpc>
                <a:spcPct val="150000"/>
              </a:lnSpc>
            </a:pP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5. Алтернатив ёқилғилар </a:t>
            </a:r>
          </a:p>
          <a:p>
            <a:pPr algn="just" defTabSz="179388">
              <a:lnSpc>
                <a:spcPct val="150000"/>
              </a:lnSpc>
            </a:pP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6. Иккиламчи хомашёлар ва чиқиндилар</a:t>
            </a:r>
          </a:p>
          <a:p>
            <a:pPr algn="just" defTabSz="179388">
              <a:lnSpc>
                <a:spcPct val="150000"/>
              </a:lnSpc>
            </a:pP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7. Янги тур махсулотлар</a:t>
            </a:r>
          </a:p>
          <a:p>
            <a:pPr algn="just" defTabSz="179388">
              <a:lnSpc>
                <a:spcPct val="150000"/>
              </a:lnSpc>
            </a:pP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8. Жараёнларни лойихалаштириш 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856993" y="4181892"/>
            <a:ext cx="1190281" cy="718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Илмий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ишларга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жалб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этилган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талабалар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сони</a:t>
            </a:r>
            <a:endParaRPr lang="ru-RU" sz="5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ctr" defTabSz="179388"/>
            <a:r>
              <a:rPr 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50 </a:t>
            </a:r>
            <a:r>
              <a:rPr lang="ru-RU" sz="25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нафар</a:t>
            </a:r>
            <a:endParaRPr lang="ru-RU" sz="2500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sp>
        <p:nvSpPr>
          <p:cNvPr id="39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323952" y="4784429"/>
            <a:ext cx="3259060" cy="562008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5855" y="4821709"/>
            <a:ext cx="3187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НЕФТ ГАЗ СОХАСИДА ИЛМИЙ АМАЛИЙ ЛОЙИҲАЛАРНИ ЮРТИМИЗДА БАЖАРИЛИШ КЎРСАТКИЧЛАРИ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800475" y="4814731"/>
            <a:ext cx="217360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ИШЛАБ ЧИҚАРУВЧИ КОРХОНАЛАРИ БИЛАН ТУЗИЛГАН ХЎЖАЛИК ШАРТНОМАЛАРИ АСОСИДА БАЖАРИЛГАН ИШЛАР ҲАЖМИ 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140094" y="5673350"/>
            <a:ext cx="1808587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2021 й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0. </a:t>
            </a:r>
            <a:r>
              <a:rPr lang="ru-RU" sz="15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2022 й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600 млн. </a:t>
            </a:r>
            <a:r>
              <a:rPr lang="ru-RU" sz="15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388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2023 й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–156 млн. </a:t>
            </a:r>
            <a:r>
              <a:rPr lang="ru-RU" sz="15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2024 й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600 млн. </a:t>
            </a:r>
            <a:r>
              <a:rPr lang="ru-RU" sz="15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</a:p>
          <a:p>
            <a:pPr algn="just" defTabSz="179388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2025 й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800 млн. </a:t>
            </a:r>
            <a:r>
              <a:rPr lang="ru-RU" sz="15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676446" y="2108630"/>
            <a:ext cx="1918328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Махаллийлаштирилган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махсулотлар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847EB1E-DE66-4DC4-BA26-BCF743EF564E}"/>
              </a:ext>
            </a:extLst>
          </p:cNvPr>
          <p:cNvSpPr/>
          <p:nvPr/>
        </p:nvSpPr>
        <p:spPr>
          <a:xfrm>
            <a:off x="6503596" y="9301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6141123" y="828277"/>
            <a:ext cx="5637220" cy="363533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347374" y="934628"/>
            <a:ext cx="5430968" cy="297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САНОАТГА ЖОРИЙ ЭТИШГА ТАЙЁР ИШЛАНМАЛАР УЛУШИ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262923" y="1880522"/>
            <a:ext cx="2388905" cy="666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4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Хамкор</a:t>
            </a:r>
            <a:r>
              <a:rPr lang="ru-RU" sz="14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  <a:r>
              <a:rPr lang="ru-RU" sz="14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жамиятлар</a:t>
            </a:r>
            <a:r>
              <a:rPr lang="ru-RU" sz="14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  <a:r>
              <a:rPr lang="ru-RU" sz="14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ва</a:t>
            </a:r>
            <a:r>
              <a:rPr lang="ru-RU" sz="14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  <a:r>
              <a:rPr lang="ru-RU" sz="14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корхоналар</a:t>
            </a:r>
            <a:r>
              <a:rPr lang="ru-RU" sz="14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388"/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“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Узбекнефтгаз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” АЖ, “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Узкимёсаноат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”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Ж, “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Худудгазтаминот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” 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АЖ, “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Узтрансгаз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”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Ж, “Устюрт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” 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ГКМ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, 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“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Фарғона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НҚИЗ</a:t>
            </a:r>
            <a:r>
              <a:rPr lang="en-US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’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МЧЖ</a:t>
            </a:r>
          </a:p>
        </p:txBody>
      </p:sp>
      <p:sp>
        <p:nvSpPr>
          <p:cNvPr id="48" name="Прямоугольник 47">
            <a:extLst>
              <a:ext uri="{FF2B5EF4-FFF2-40B4-BE49-F238E27FC236}">
                <a16:creationId xmlns:a16="http://schemas.microsoft.com/office/drawing/2014/main" id="{5847EB1E-DE66-4DC4-BA26-BCF743EF564E}"/>
              </a:ext>
            </a:extLst>
          </p:cNvPr>
          <p:cNvSpPr/>
          <p:nvPr/>
        </p:nvSpPr>
        <p:spPr>
          <a:xfrm>
            <a:off x="6503596" y="26446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6169951" y="2633502"/>
            <a:ext cx="5608391" cy="272808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169951" y="2691994"/>
            <a:ext cx="560839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ИШЛАБ ЧИҚИЛГАН МАҲСУЛОТЛАРГА ТАСДИҚДАН ЎТГАН ҲУЖЖАТЛАР: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6266397" y="2973657"/>
            <a:ext cx="1029302" cy="441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Патент сони </a:t>
            </a:r>
          </a:p>
          <a:p>
            <a:pPr algn="ctr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7 та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201477" y="3585433"/>
            <a:ext cx="55719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2025-2026 </a:t>
            </a:r>
            <a:r>
              <a:rPr lang="ru-RU" sz="15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й.й</a:t>
            </a:r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БАЖАРИЛИШИ РЕЖАЛАШТИРИЛГАН  АМАЛИЙ ЛОЙИҲАЛАР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274923" y="5260834"/>
            <a:ext cx="3581954" cy="1426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uz-Cyrl-UZ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Озарбайжон олий нефт мактаби</a:t>
            </a:r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Полотск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Евросин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номидаги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Полотск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давлат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университети</a:t>
            </a:r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Украинанинг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кимё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-технология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университети</a:t>
            </a:r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endParaRPr lang="ru-RU" sz="1300" baseline="30000" dirty="0">
              <a:solidFill>
                <a:srgbClr val="000000"/>
              </a:solidFill>
              <a:highlight>
                <a:srgbClr val="FF0000"/>
              </a:highlight>
              <a:latin typeface="Cambria" panose="02040503050406030204" pitchFamily="18" charset="0"/>
            </a:endParaRPr>
          </a:p>
          <a:p>
            <a:pPr algn="just" defTabSz="179388"/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мухтор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авезов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номидаги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қозоғистон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давлат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университети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388"/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М.В. Ломоносов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номидаги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Москва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давлат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университети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388"/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казан федерал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университети</a:t>
            </a:r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141122" y="5481830"/>
            <a:ext cx="1783677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Республикада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			</a:t>
            </a:r>
            <a:r>
              <a:rPr lang="ru-RU" sz="14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51 та </a:t>
            </a:r>
          </a:p>
          <a:p>
            <a:pPr algn="just" defTabSz="179388"/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Хорижий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нашрларда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	</a:t>
            </a:r>
            <a:r>
              <a:rPr lang="ru-RU" sz="14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10та 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418538" y="1245100"/>
            <a:ext cx="137766" cy="1314787"/>
            <a:chOff x="418538" y="1245100"/>
            <a:chExt cx="137766" cy="1314787"/>
          </a:xfrm>
        </p:grpSpPr>
        <p:sp>
          <p:nvSpPr>
            <p:cNvPr id="60" name="Равнобедренный треугольник 59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1736163" y="1245100"/>
            <a:ext cx="137766" cy="1314787"/>
            <a:chOff x="418538" y="1245100"/>
            <a:chExt cx="137766" cy="1314787"/>
          </a:xfrm>
        </p:grpSpPr>
        <p:sp>
          <p:nvSpPr>
            <p:cNvPr id="63" name="Равнобедренный треугольник 62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3188725" y="1245100"/>
            <a:ext cx="137766" cy="1314787"/>
            <a:chOff x="418538" y="1245100"/>
            <a:chExt cx="137766" cy="1314787"/>
          </a:xfrm>
        </p:grpSpPr>
        <p:sp>
          <p:nvSpPr>
            <p:cNvPr id="66" name="Равнобедренный треугольник 65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4498413" y="1245100"/>
            <a:ext cx="137766" cy="1314787"/>
            <a:chOff x="418538" y="1245100"/>
            <a:chExt cx="137766" cy="1314787"/>
          </a:xfrm>
        </p:grpSpPr>
        <p:sp>
          <p:nvSpPr>
            <p:cNvPr id="69" name="Равнобедренный треугольник 68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Прямоугольник 76"/>
          <p:cNvSpPr/>
          <p:nvPr/>
        </p:nvSpPr>
        <p:spPr>
          <a:xfrm>
            <a:off x="1010227" y="4218301"/>
            <a:ext cx="119699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Илмий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ходимлар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сони</a:t>
            </a:r>
          </a:p>
          <a:p>
            <a:pPr algn="just" defTabSz="179388"/>
            <a:r>
              <a:rPr lang="ru-RU" sz="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388"/>
            <a:r>
              <a:rPr lang="ru-RU" sz="22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25 + </a:t>
            </a:r>
            <a:r>
              <a:rPr lang="ru-RU" sz="22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нафар</a:t>
            </a:r>
            <a:endParaRPr lang="ru-RU" sz="2200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78" name="Объект 7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9602706"/>
              </p:ext>
            </p:extLst>
          </p:nvPr>
        </p:nvGraphicFramePr>
        <p:xfrm>
          <a:off x="481812" y="4166332"/>
          <a:ext cx="615751" cy="53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7" imgW="2518920" imgH="2198880" progId="Photoshop.Image.12">
                  <p:embed/>
                </p:oleObj>
              </mc:Choice>
              <mc:Fallback>
                <p:oleObj name="Image" r:id="rId7" imgW="2518920" imgH="2198880" progId="Photoshop.Image.12">
                  <p:embed/>
                  <p:pic>
                    <p:nvPicPr>
                      <p:cNvPr id="24" name="Объект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1812" y="4166332"/>
                        <a:ext cx="615751" cy="53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Равнобедренный треугольник 78"/>
          <p:cNvSpPr/>
          <p:nvPr/>
        </p:nvSpPr>
        <p:spPr>
          <a:xfrm rot="5400000">
            <a:off x="2081747" y="4138548"/>
            <a:ext cx="159809" cy="13776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Равнобедренный треугольник 79"/>
          <p:cNvSpPr/>
          <p:nvPr/>
        </p:nvSpPr>
        <p:spPr>
          <a:xfrm rot="5400000">
            <a:off x="311706" y="4182770"/>
            <a:ext cx="159809" cy="13776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Равнобедренный треугольник 138"/>
          <p:cNvSpPr/>
          <p:nvPr/>
        </p:nvSpPr>
        <p:spPr>
          <a:xfrm rot="5400000">
            <a:off x="4007509" y="5696819"/>
            <a:ext cx="119288" cy="9315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Равнобедренный треугольник 139"/>
          <p:cNvSpPr/>
          <p:nvPr/>
        </p:nvSpPr>
        <p:spPr>
          <a:xfrm rot="5400000">
            <a:off x="4007509" y="5912719"/>
            <a:ext cx="119288" cy="9315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Равнобедренный треугольник 140"/>
          <p:cNvSpPr/>
          <p:nvPr/>
        </p:nvSpPr>
        <p:spPr>
          <a:xfrm rot="5400000">
            <a:off x="4007509" y="6103219"/>
            <a:ext cx="119288" cy="9315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Равнобедренный треугольник 141"/>
          <p:cNvSpPr/>
          <p:nvPr/>
        </p:nvSpPr>
        <p:spPr>
          <a:xfrm rot="5400000">
            <a:off x="4007509" y="6319119"/>
            <a:ext cx="119288" cy="9315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Равнобедренный треугольник 142"/>
          <p:cNvSpPr/>
          <p:nvPr/>
        </p:nvSpPr>
        <p:spPr>
          <a:xfrm rot="5400000">
            <a:off x="4007509" y="6515969"/>
            <a:ext cx="119288" cy="93156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9315665" y="1271014"/>
            <a:ext cx="1736176" cy="235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Чиқиндиларни қйта ишлаш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9315665" y="1533780"/>
            <a:ext cx="1736176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Кимё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саноати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ишлаш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</a:t>
            </a:r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ҳ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сулотлари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6661365" y="1293874"/>
            <a:ext cx="1736176" cy="2359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Янги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махсулотлар</a:t>
            </a:r>
            <a:endParaRPr lang="ru-RU" sz="14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152" name="Объект 15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730425"/>
              </p:ext>
            </p:extLst>
          </p:nvPr>
        </p:nvGraphicFramePr>
        <p:xfrm>
          <a:off x="9056223" y="1559673"/>
          <a:ext cx="197314" cy="255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Image" r:id="rId9" imgW="479880" imgH="612360" progId="Photoshop.Image.12">
                  <p:embed/>
                </p:oleObj>
              </mc:Choice>
              <mc:Fallback>
                <p:oleObj name="Image" r:id="rId9" imgW="479880" imgH="612360" progId="Photoshop.Image.12">
                  <p:embed/>
                  <p:pic>
                    <p:nvPicPr>
                      <p:cNvPr id="254" name="Объект 2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56223" y="1559673"/>
                        <a:ext cx="197314" cy="255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" name="Объект 15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329268"/>
              </p:ext>
            </p:extLst>
          </p:nvPr>
        </p:nvGraphicFramePr>
        <p:xfrm>
          <a:off x="8930002" y="2091114"/>
          <a:ext cx="376138" cy="380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Image" r:id="rId11" imgW="1155240" imgH="1168200" progId="Photoshop.Image.12">
                  <p:embed/>
                </p:oleObj>
              </mc:Choice>
              <mc:Fallback>
                <p:oleObj name="Image" r:id="rId11" imgW="1155240" imgH="1168200" progId="Photoshop.Image.12">
                  <p:embed/>
                  <p:pic>
                    <p:nvPicPr>
                      <p:cNvPr id="260" name="Объект 25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30002" y="2091114"/>
                        <a:ext cx="376138" cy="380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" name="Прямоугольник 153"/>
          <p:cNvSpPr/>
          <p:nvPr/>
        </p:nvSpPr>
        <p:spPr>
          <a:xfrm>
            <a:off x="8225913" y="1713268"/>
            <a:ext cx="5629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63 та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8271598" y="1315189"/>
            <a:ext cx="4716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 та</a:t>
            </a:r>
          </a:p>
        </p:txBody>
      </p:sp>
      <p:sp>
        <p:nvSpPr>
          <p:cNvPr id="156" name="Прямоугольник 155"/>
          <p:cNvSpPr/>
          <p:nvPr/>
        </p:nvSpPr>
        <p:spPr>
          <a:xfrm>
            <a:off x="8271598" y="2164118"/>
            <a:ext cx="4716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4 та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11097348" y="1292329"/>
            <a:ext cx="4716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 та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11097348" y="1608559"/>
            <a:ext cx="4716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 та</a:t>
            </a:r>
          </a:p>
        </p:txBody>
      </p:sp>
      <p:sp>
        <p:nvSpPr>
          <p:cNvPr id="159" name="Прямоугольник 158"/>
          <p:cNvSpPr/>
          <p:nvPr/>
        </p:nvSpPr>
        <p:spPr>
          <a:xfrm>
            <a:off x="8112536" y="2949628"/>
            <a:ext cx="1314145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en-US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Scopus </a:t>
            </a:r>
            <a:r>
              <a:rPr lang="uz-Cyrl-UZ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базаси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388"/>
            <a:r>
              <a:rPr lang="ru-RU" sz="16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мақолалари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62 та</a:t>
            </a:r>
          </a:p>
        </p:txBody>
      </p:sp>
      <p:sp>
        <p:nvSpPr>
          <p:cNvPr id="160" name="Прямоугольник 159"/>
          <p:cNvSpPr/>
          <p:nvPr/>
        </p:nvSpPr>
        <p:spPr>
          <a:xfrm>
            <a:off x="10030375" y="2934575"/>
            <a:ext cx="1170388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6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Корхона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388"/>
            <a:r>
              <a:rPr lang="ru-RU" sz="16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регламентлари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12 та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6201477" y="4191223"/>
            <a:ext cx="5571930" cy="4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2025-2026 </a:t>
            </a:r>
            <a:r>
              <a:rPr lang="ru-RU" sz="15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й.й</a:t>
            </a:r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. БАЖАРИЛИШ РЕЖАЛАШТИРИЛГАН ИННОВАЦИОН ЛОЙИҲАЛАР </a:t>
            </a:r>
          </a:p>
          <a:p>
            <a:pPr algn="ctr" defTabSz="179388"/>
            <a:r>
              <a:rPr lang="ru-RU" sz="16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3000, млн. </a:t>
            </a:r>
            <a:r>
              <a:rPr lang="ru-RU" sz="16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endParaRPr lang="ru-RU" sz="16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01477" y="4610323"/>
            <a:ext cx="5571930" cy="410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2025-2028 </a:t>
            </a:r>
            <a:r>
              <a:rPr lang="ru-RU" sz="15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й.й</a:t>
            </a:r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. РЕЖАЛАШТИРИЛГАН ФУНДАМЕНТАЛ ЛОЙИҲАЛАР </a:t>
            </a:r>
          </a:p>
          <a:p>
            <a:pPr algn="ctr" defTabSz="179388"/>
            <a:r>
              <a:rPr lang="ru-RU" sz="16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3000,0 млн. </a:t>
            </a:r>
            <a:r>
              <a:rPr lang="ru-RU" sz="16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сўм</a:t>
            </a:r>
            <a:endParaRPr lang="ru-RU" sz="16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444149" y="3778079"/>
            <a:ext cx="13784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uz-Cyrl-UZ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Нефт ва газ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соҳасида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–</a:t>
            </a:r>
          </a:p>
          <a:p>
            <a:pPr algn="ctr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5000,0 млн. </a:t>
            </a:r>
            <a:r>
              <a:rPr lang="ru-RU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сўм</a:t>
            </a:r>
            <a:endParaRPr lang="ru-RU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8345785" y="3778079"/>
            <a:ext cx="13784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Кимё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соҳасида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–</a:t>
            </a:r>
          </a:p>
          <a:p>
            <a:pPr algn="ctr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2000,0 млн. </a:t>
            </a:r>
            <a:r>
              <a:rPr lang="ru-RU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сўм</a:t>
            </a:r>
            <a:endParaRPr lang="ru-RU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10070710" y="3778079"/>
            <a:ext cx="1543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2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умумий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сумма – </a:t>
            </a:r>
          </a:p>
          <a:p>
            <a:pPr algn="ctr" defTabSz="179388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7 000,0 млн. </a:t>
            </a:r>
            <a:r>
              <a:rPr lang="ru-RU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сўм</a:t>
            </a:r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166" name="Овал 165"/>
          <p:cNvSpPr/>
          <p:nvPr/>
        </p:nvSpPr>
        <p:spPr>
          <a:xfrm>
            <a:off x="6276363" y="3609388"/>
            <a:ext cx="130106" cy="13010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Овал 166"/>
          <p:cNvSpPr/>
          <p:nvPr/>
        </p:nvSpPr>
        <p:spPr>
          <a:xfrm>
            <a:off x="6276363" y="4180888"/>
            <a:ext cx="130106" cy="13010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Овал 167"/>
          <p:cNvSpPr/>
          <p:nvPr/>
        </p:nvSpPr>
        <p:spPr>
          <a:xfrm>
            <a:off x="6276363" y="4599988"/>
            <a:ext cx="130106" cy="13010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9" name="Прямая соединительная линия 168"/>
          <p:cNvCxnSpPr/>
          <p:nvPr/>
        </p:nvCxnSpPr>
        <p:spPr>
          <a:xfrm>
            <a:off x="6141122" y="4127806"/>
            <a:ext cx="5602107" cy="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>
            <a:off x="6141122" y="4531666"/>
            <a:ext cx="5602107" cy="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1" name="Объект 1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6856180"/>
              </p:ext>
            </p:extLst>
          </p:nvPr>
        </p:nvGraphicFramePr>
        <p:xfrm>
          <a:off x="11225732" y="2946897"/>
          <a:ext cx="507354" cy="507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Image" r:id="rId13" imgW="1713960" imgH="1713960" progId="Photoshop.Image.12">
                  <p:embed/>
                </p:oleObj>
              </mc:Choice>
              <mc:Fallback>
                <p:oleObj name="Image" r:id="rId13" imgW="1713960" imgH="1713960" progId="Photoshop.Image.12">
                  <p:embed/>
                  <p:pic>
                    <p:nvPicPr>
                      <p:cNvPr id="292" name="Объект 29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225732" y="2946897"/>
                        <a:ext cx="507354" cy="507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" name="Объект 17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5385995"/>
              </p:ext>
            </p:extLst>
          </p:nvPr>
        </p:nvGraphicFramePr>
        <p:xfrm>
          <a:off x="9462940" y="2971226"/>
          <a:ext cx="345588" cy="398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15" imgW="2120400" imgH="2133000" progId="Photoshop.Image.12">
                  <p:embed/>
                </p:oleObj>
              </mc:Choice>
              <mc:Fallback>
                <p:oleObj name="Image" r:id="rId15" imgW="2120400" imgH="2133000" progId="Photoshop.Image.12">
                  <p:embed/>
                  <p:pic>
                    <p:nvPicPr>
                      <p:cNvPr id="293" name="Объект 29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62940" y="2971226"/>
                        <a:ext cx="345588" cy="398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" name="Объект 1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581716"/>
              </p:ext>
            </p:extLst>
          </p:nvPr>
        </p:nvGraphicFramePr>
        <p:xfrm>
          <a:off x="7411789" y="2973657"/>
          <a:ext cx="523102" cy="436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Image" r:id="rId17" imgW="2158560" imgH="1802880" progId="Photoshop.Image.12">
                  <p:embed/>
                </p:oleObj>
              </mc:Choice>
              <mc:Fallback>
                <p:oleObj name="Image" r:id="rId17" imgW="2158560" imgH="1802880" progId="Photoshop.Image.12">
                  <p:embed/>
                  <p:pic>
                    <p:nvPicPr>
                      <p:cNvPr id="294" name="Объект 29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11789" y="2973657"/>
                        <a:ext cx="523102" cy="436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8009430" y="4969380"/>
            <a:ext cx="3800662" cy="260175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8112536" y="5009050"/>
            <a:ext cx="36975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ХАЛҚАРО ҲАМКОРЛИК </a:t>
            </a:r>
          </a:p>
        </p:txBody>
      </p:sp>
      <p:sp>
        <p:nvSpPr>
          <p:cNvPr id="176" name="Равнобедренный треугольник 175"/>
          <p:cNvSpPr/>
          <p:nvPr/>
        </p:nvSpPr>
        <p:spPr>
          <a:xfrm rot="5400000">
            <a:off x="8132303" y="5266530"/>
            <a:ext cx="131229" cy="107284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Равнобедренный треугольник 176"/>
          <p:cNvSpPr/>
          <p:nvPr/>
        </p:nvSpPr>
        <p:spPr>
          <a:xfrm rot="5400000">
            <a:off x="8132303" y="5514181"/>
            <a:ext cx="131229" cy="107284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Равнобедренный треугольник 177"/>
          <p:cNvSpPr/>
          <p:nvPr/>
        </p:nvSpPr>
        <p:spPr>
          <a:xfrm rot="5400000">
            <a:off x="8132303" y="5798945"/>
            <a:ext cx="131229" cy="107284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Равнобедренный треугольник 178"/>
          <p:cNvSpPr/>
          <p:nvPr/>
        </p:nvSpPr>
        <p:spPr>
          <a:xfrm rot="5400000">
            <a:off x="8132303" y="6060403"/>
            <a:ext cx="131229" cy="107284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Равнобедренный треугольник 179"/>
          <p:cNvSpPr/>
          <p:nvPr/>
        </p:nvSpPr>
        <p:spPr>
          <a:xfrm rot="5400000">
            <a:off x="8132303" y="6323703"/>
            <a:ext cx="131229" cy="107284"/>
          </a:xfrm>
          <a:prstGeom prst="triangle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Прямоугольник 180"/>
          <p:cNvSpPr/>
          <p:nvPr/>
        </p:nvSpPr>
        <p:spPr>
          <a:xfrm>
            <a:off x="6046706" y="4994830"/>
            <a:ext cx="191432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3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ЧОП ЭТИЛГАН ИЛМИЙ МАҚОЛАЛАРНИНГ 1 ЙИЛЛИК ЎРТАЧА УЛУШИ ЖАМИ 53 ТА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6102575" y="6093402"/>
            <a:ext cx="1815875" cy="589287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: скругленные верхние углы 113">
            <a:extLst>
              <a:ext uri="{FF2B5EF4-FFF2-40B4-BE49-F238E27FC236}">
                <a16:creationId xmlns:a16="http://schemas.microsoft.com/office/drawing/2014/main" id="{9074B958-90DD-4D80-975B-D2365B37668A}"/>
              </a:ext>
            </a:extLst>
          </p:cNvPr>
          <p:cNvSpPr/>
          <p:nvPr/>
        </p:nvSpPr>
        <p:spPr>
          <a:xfrm flipV="1">
            <a:off x="6098933" y="5933386"/>
            <a:ext cx="1825868" cy="352437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Прямоугольник 183"/>
          <p:cNvSpPr/>
          <p:nvPr/>
        </p:nvSpPr>
        <p:spPr>
          <a:xfrm>
            <a:off x="6113464" y="6313244"/>
            <a:ext cx="1811335" cy="35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Фан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доктори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(</a:t>
            </a:r>
            <a:r>
              <a:rPr lang="en-US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Dsc</a:t>
            </a:r>
            <a:r>
              <a:rPr lang="en-US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) </a:t>
            </a:r>
            <a:r>
              <a:rPr lang="uz-Cyrl-UZ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		</a:t>
            </a:r>
            <a:r>
              <a:rPr lang="en-US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 </a:t>
            </a:r>
            <a:r>
              <a:rPr lang="ru-RU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та </a:t>
            </a:r>
          </a:p>
          <a:p>
            <a:pPr algn="just" defTabSz="179388"/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Фалсафа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3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доктори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(</a:t>
            </a:r>
            <a:r>
              <a:rPr lang="en-US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PhD) </a:t>
            </a:r>
            <a:r>
              <a:rPr lang="uz-Cyrl-UZ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	</a:t>
            </a:r>
            <a:r>
              <a:rPr lang="en-US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6 </a:t>
            </a:r>
            <a:r>
              <a:rPr lang="ru-RU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та</a:t>
            </a:r>
            <a:r>
              <a:rPr 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185" name="Прямоугольник 184"/>
          <p:cNvSpPr/>
          <p:nvPr/>
        </p:nvSpPr>
        <p:spPr>
          <a:xfrm>
            <a:off x="6046706" y="5960030"/>
            <a:ext cx="1914327" cy="359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ru-RU" sz="13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ИЛМИЙ ХОДИМЛАРНИ ЙИЛЛИК ТАЙЁРЛАШ КЎРСАТКИЧИ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0A4AB10-7FF5-48AB-9A79-C6FABCE181F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71691" y="4117277"/>
            <a:ext cx="256054" cy="280440"/>
          </a:xfrm>
          <a:prstGeom prst="rect">
            <a:avLst/>
          </a:prstGeom>
        </p:spPr>
      </p:pic>
      <p:pic>
        <p:nvPicPr>
          <p:cNvPr id="187" name="Рисунок 186">
            <a:extLst>
              <a:ext uri="{FF2B5EF4-FFF2-40B4-BE49-F238E27FC236}">
                <a16:creationId xmlns:a16="http://schemas.microsoft.com/office/drawing/2014/main" id="{E6D412B4-FFBD-4C60-B7D8-7D1F4360751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39647" y="4217453"/>
            <a:ext cx="781050" cy="504825"/>
          </a:xfrm>
          <a:prstGeom prst="rect">
            <a:avLst/>
          </a:prstGeom>
        </p:spPr>
      </p:pic>
      <p:sp>
        <p:nvSpPr>
          <p:cNvPr id="188" name="Прямоугольник 187">
            <a:extLst>
              <a:ext uri="{FF2B5EF4-FFF2-40B4-BE49-F238E27FC236}">
                <a16:creationId xmlns:a16="http://schemas.microsoft.com/office/drawing/2014/main" id="{2ED0FC72-2A22-40BB-BF69-B579494CADCC}"/>
              </a:ext>
            </a:extLst>
          </p:cNvPr>
          <p:cNvSpPr/>
          <p:nvPr/>
        </p:nvSpPr>
        <p:spPr>
          <a:xfrm>
            <a:off x="4805354" y="4175378"/>
            <a:ext cx="1178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Доктарантлар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ва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200" b="1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изланувчилар</a:t>
            </a:r>
            <a:endParaRPr lang="ru-RU" sz="12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388"/>
            <a:r>
              <a:rPr lang="ru-RU" sz="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388"/>
            <a:r>
              <a:rPr 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11 </a:t>
            </a:r>
            <a:r>
              <a:rPr lang="ru-RU" sz="2500" b="1" baseline="30000" dirty="0" err="1">
                <a:solidFill>
                  <a:srgbClr val="1A237E"/>
                </a:solidFill>
                <a:latin typeface="Cambria" panose="02040503050406030204" pitchFamily="18" charset="0"/>
              </a:rPr>
              <a:t>нафар</a:t>
            </a:r>
            <a:endParaRPr lang="ru-RU" sz="2500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pic>
        <p:nvPicPr>
          <p:cNvPr id="189" name="Рисунок 188">
            <a:extLst>
              <a:ext uri="{FF2B5EF4-FFF2-40B4-BE49-F238E27FC236}">
                <a16:creationId xmlns:a16="http://schemas.microsoft.com/office/drawing/2014/main" id="{D3715CEF-8D4F-4CE5-B1FB-A36738AABF3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047274" y="4334038"/>
            <a:ext cx="6097" cy="384081"/>
          </a:xfrm>
          <a:prstGeom prst="rect">
            <a:avLst/>
          </a:prstGeom>
        </p:spPr>
      </p:pic>
      <p:pic>
        <p:nvPicPr>
          <p:cNvPr id="196" name="Рисунок 195">
            <a:extLst>
              <a:ext uri="{FF2B5EF4-FFF2-40B4-BE49-F238E27FC236}">
                <a16:creationId xmlns:a16="http://schemas.microsoft.com/office/drawing/2014/main" id="{1E90D163-B7F7-4A25-9589-226F4F9888C6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75" y="3892"/>
            <a:ext cx="12192000" cy="768096"/>
          </a:xfrm>
          <a:prstGeom prst="rect">
            <a:avLst/>
          </a:prstGeom>
        </p:spPr>
      </p:pic>
      <p:pic>
        <p:nvPicPr>
          <p:cNvPr id="197" name="Рисунок 196">
            <a:extLst>
              <a:ext uri="{FF2B5EF4-FFF2-40B4-BE49-F238E27FC236}">
                <a16:creationId xmlns:a16="http://schemas.microsoft.com/office/drawing/2014/main" id="{C42D37B7-EA72-4705-A3F8-148AC5509F3C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7563" y="-4541"/>
            <a:ext cx="3603048" cy="768163"/>
          </a:xfrm>
          <a:prstGeom prst="rect">
            <a:avLst/>
          </a:prstGeom>
        </p:spPr>
      </p:pic>
      <p:sp>
        <p:nvSpPr>
          <p:cNvPr id="203" name="Прямоугольник 202">
            <a:extLst>
              <a:ext uri="{FF2B5EF4-FFF2-40B4-BE49-F238E27FC236}">
                <a16:creationId xmlns:a16="http://schemas.microsoft.com/office/drawing/2014/main" id="{D71C1BDF-975B-4DC0-B4A5-D1757D22CA74}"/>
              </a:ext>
            </a:extLst>
          </p:cNvPr>
          <p:cNvSpPr/>
          <p:nvPr/>
        </p:nvSpPr>
        <p:spPr>
          <a:xfrm>
            <a:off x="189498" y="0"/>
            <a:ext cx="706588" cy="736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>
            <a:extLst>
              <a:ext uri="{FF2B5EF4-FFF2-40B4-BE49-F238E27FC236}">
                <a16:creationId xmlns:a16="http://schemas.microsoft.com/office/drawing/2014/main" id="{8A9D7CB4-CE4F-4EEA-A58B-438879530CD9}"/>
              </a:ext>
            </a:extLst>
          </p:cNvPr>
          <p:cNvSpPr/>
          <p:nvPr/>
        </p:nvSpPr>
        <p:spPr>
          <a:xfrm>
            <a:off x="3630610" y="152004"/>
            <a:ext cx="7595122" cy="6668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388"/>
            <a:r>
              <a:rPr lang="uz-Cyrl-UZ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Нефт ва газни қайта ишлаш кимёвий технологияси кафедраси илмий – услобий фаолияти</a:t>
            </a:r>
            <a:endParaRPr lang="ru-RU" sz="2800" b="1" baseline="300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E93637-ABEC-4B4B-BA25-0FE013E731CF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79789" y="1211739"/>
            <a:ext cx="1126826" cy="744681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C60F8E9C-609A-4250-BDC9-682E84E1A83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889149" y="1233162"/>
            <a:ext cx="1101458" cy="73357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8EA887A-8317-41DE-A54D-A6B713D90EB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370793" y="1238539"/>
            <a:ext cx="1069595" cy="71306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6129C0C-1F67-4427-B5EE-724EEA17457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756690" y="1200474"/>
            <a:ext cx="958733" cy="71905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990126D-6B0B-4D7A-927F-7FFDDB42BC86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152501" y="1199440"/>
            <a:ext cx="342570" cy="342570"/>
          </a:xfrm>
          <a:prstGeom prst="rect">
            <a:avLst/>
          </a:prstGeom>
        </p:spPr>
      </p:pic>
      <p:sp>
        <p:nvSpPr>
          <p:cNvPr id="193" name="Прямоугольник 192">
            <a:extLst>
              <a:ext uri="{FF2B5EF4-FFF2-40B4-BE49-F238E27FC236}">
                <a16:creationId xmlns:a16="http://schemas.microsoft.com/office/drawing/2014/main" id="{25BA26D3-12F8-47E7-9FE8-3B5873AA214C}"/>
              </a:ext>
            </a:extLst>
          </p:cNvPr>
          <p:cNvSpPr/>
          <p:nvPr/>
        </p:nvSpPr>
        <p:spPr>
          <a:xfrm>
            <a:off x="6541965" y="1649190"/>
            <a:ext cx="1736176" cy="379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388"/>
            <a:r>
              <a:rPr lang="uz-Cyrl-UZ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Ў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злаштирилган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сифат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400" baseline="30000" dirty="0" err="1">
                <a:solidFill>
                  <a:srgbClr val="000000"/>
                </a:solidFill>
                <a:latin typeface="Cambria" panose="02040503050406030204" pitchFamily="18" charset="0"/>
              </a:rPr>
              <a:t>кўрсаткичлари</a:t>
            </a:r>
            <a:endParaRPr lang="ru-RU" sz="14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BDD75CD-77B4-486B-86BD-4F85058914B2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120335" y="1550638"/>
            <a:ext cx="471604" cy="47160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14315EAA-8FB2-4C51-8B79-1FC3C296650F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156231" y="1949171"/>
            <a:ext cx="448236" cy="448236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650CBBD5-D2C6-41D0-B78B-5FB51B36B2A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994033" y="1233768"/>
            <a:ext cx="285347" cy="28534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3B5A6C4-2442-4827-991C-E3B163FD078A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14346" y="34623"/>
            <a:ext cx="625139" cy="625139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75D994F7-1054-4509-AC4B-ED2B96498E06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58826" y="5383215"/>
            <a:ext cx="3181363" cy="1440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931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393</Words>
  <Application>Microsoft Office PowerPoint</Application>
  <PresentationFormat>Широкоэкранный</PresentationFormat>
  <Paragraphs>82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Cambria</vt:lpstr>
      <vt:lpstr>Times New Roman</vt:lpstr>
      <vt:lpstr>Тема Office</vt:lpstr>
      <vt:lpstr>Image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Dilshod</dc:creator>
  <cp:lastModifiedBy>Sherzod Mengliev</cp:lastModifiedBy>
  <cp:revision>68</cp:revision>
  <cp:lastPrinted>2025-03-25T11:32:54Z</cp:lastPrinted>
  <dcterms:created xsi:type="dcterms:W3CDTF">2021-07-30T09:17:50Z</dcterms:created>
  <dcterms:modified xsi:type="dcterms:W3CDTF">2025-03-25T11:46:38Z</dcterms:modified>
</cp:coreProperties>
</file>