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61" r:id="rId2"/>
    <p:sldId id="259" r:id="rId3"/>
    <p:sldId id="258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1F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3" autoAdjust="0"/>
    <p:restoredTop sz="94682" autoAdjust="0"/>
  </p:normalViewPr>
  <p:slideViewPr>
    <p:cSldViewPr snapToGrid="0">
      <p:cViewPr varScale="1">
        <p:scale>
          <a:sx n="154" d="100"/>
          <a:sy n="154" d="100"/>
        </p:scale>
        <p:origin x="582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ru-RU" sz="100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  <a:sym typeface="Cambria" panose="02040503050406030204" pitchFamily="18" charset="0"/>
              </a:defRPr>
            </a:pPr>
            <a:r>
              <a:rPr lang="en-US" altLang="ru-RU" sz="1000" dirty="0"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  <a:sym typeface="Cambria" panose="02040503050406030204" pitchFamily="18" charset="0"/>
              </a:rPr>
              <a:t>International students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 defTabSz="914400">
            <a:defRPr lang="ru-RU" sz="1000" b="1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Cambria" panose="02040503050406030204" pitchFamily="18" charset="0"/>
              <a:sym typeface="Cambria" panose="02040503050406030204" pitchFamily="18" charset="0"/>
            </a:defRPr>
          </a:pPr>
          <a:endParaRPr lang="ru-RU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Количество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75E-46F1-B176-D411DCF6DAA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75E-46F1-B176-D411DCF6DAAC}"/>
              </c:ext>
            </c:extLst>
          </c:dPt>
          <c:dLbls>
            <c:dLbl>
              <c:idx val="0"/>
              <c:layout>
                <c:manualLayout>
                  <c:x val="0.19597435040180899"/>
                  <c:y val="-6.9327731092436895E-2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 defTabSz="914400">
                      <a:defRPr lang="ru-RU" sz="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Cambria" panose="02040503050406030204" pitchFamily="18" charset="0"/>
                        <a:sym typeface="Cambria" panose="02040503050406030204" pitchFamily="18" charset="0"/>
                      </a:defRPr>
                    </a:pPr>
                    <a:r>
                      <a:rPr lang="en-US" altLang="ru-RU"/>
                      <a:t>Intern</a:t>
                    </a:r>
                    <a:r>
                      <a:rPr lang="en-US"/>
                      <a:t>.</a:t>
                    </a:r>
                  </a:p>
                  <a:p>
                    <a:pPr defTabSz="914400">
                      <a:defRPr sz="800">
                        <a:latin typeface="Cambria" panose="02040503050406030204" pitchFamily="18" charset="0"/>
                        <a:ea typeface="Cambria" panose="02040503050406030204" pitchFamily="18" charset="0"/>
                        <a:cs typeface="Cambria" panose="02040503050406030204" pitchFamily="18" charset="0"/>
                        <a:sym typeface="Cambria" panose="02040503050406030204" pitchFamily="18" charset="0"/>
                      </a:defRPr>
                    </a:pPr>
                    <a:r>
                      <a:rPr lang="en-US"/>
                      <a:t>1%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 defTabSz="914400">
                    <a:defRPr lang="ru-RU" sz="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Cambria" panose="02040503050406030204" pitchFamily="18" charset="0"/>
                      <a:sym typeface="Cambria" panose="020405030504060302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30934974990380898"/>
                      <c:h val="0.41071428571428598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A75E-46F1-B176-D411DCF6DAAC}"/>
                </c:ext>
              </c:extLst>
            </c:dLbl>
            <c:dLbl>
              <c:idx val="1"/>
              <c:layout>
                <c:manualLayout>
                  <c:x val="-0.220599205504243"/>
                  <c:y val="-0.119747899159664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ru-RU" sz="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Cambria" panose="02040503050406030204" pitchFamily="18" charset="0"/>
                        <a:sym typeface="Cambria" panose="02040503050406030204" pitchFamily="18" charset="0"/>
                      </a:defRPr>
                    </a:pPr>
                    <a:r>
                      <a:rPr lang="en-US" altLang="ru-RU" dirty="0"/>
                      <a:t>Local</a:t>
                    </a:r>
                    <a:endParaRPr lang="en-US" dirty="0"/>
                  </a:p>
                  <a:p>
                    <a:pPr>
                      <a:defRPr sz="800">
                        <a:latin typeface="Cambria" panose="02040503050406030204" pitchFamily="18" charset="0"/>
                        <a:ea typeface="Cambria" panose="02040503050406030204" pitchFamily="18" charset="0"/>
                        <a:cs typeface="Cambria" panose="02040503050406030204" pitchFamily="18" charset="0"/>
                        <a:sym typeface="Cambria" panose="02040503050406030204" pitchFamily="18" charset="0"/>
                      </a:defRPr>
                    </a:pPr>
                    <a:r>
                      <a:rPr lang="en-US" dirty="0"/>
                      <a:t>99%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ru-RU" sz="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Cambria" panose="02040503050406030204" pitchFamily="18" charset="0"/>
                      <a:sym typeface="Cambria" panose="020405030504060302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9126587148903399"/>
                      <c:h val="0.41095162147793701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3-A75E-46F1-B176-D411DCF6DA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  <a:sym typeface="Cambria" panose="020405030504060302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Иностр.</c:v>
                </c:pt>
                <c:pt idx="1">
                  <c:v>Общий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75E-46F1-B176-D411DCF6DAAC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90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f4ac37b0-bd3e-4d64-9dc8-15908ecce3d3}"/>
      </c:ext>
    </c:extLst>
  </c:chart>
  <c:spPr>
    <a:noFill/>
    <a:ln>
      <a:noFill/>
    </a:ln>
    <a:effectLst/>
  </c:spPr>
  <c:txPr>
    <a:bodyPr/>
    <a:lstStyle/>
    <a:p>
      <a:pPr>
        <a:defRPr lang="ru-RU"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ru-RU" sz="100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  <a:sym typeface="Cambria" panose="02040503050406030204" pitchFamily="18" charset="0"/>
              </a:defRPr>
            </a:pPr>
            <a:r>
              <a:rPr lang="en-US" altLang="ru-RU" sz="1000" dirty="0">
                <a:latin typeface="Cambria" panose="02040503050406030204" pitchFamily="18" charset="0"/>
                <a:ea typeface="Cambria" panose="02040503050406030204" pitchFamily="18" charset="0"/>
                <a:cs typeface="Cambria" panose="02040503050406030204" pitchFamily="18" charset="0"/>
                <a:sym typeface="Cambria" panose="02040503050406030204" pitchFamily="18" charset="0"/>
              </a:rPr>
              <a:t>International teachers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 defTabSz="914400">
            <a:defRPr lang="ru-RU" sz="1000" b="1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  <a:cs typeface="Cambria" panose="02040503050406030204" pitchFamily="18" charset="0"/>
              <a:sym typeface="Cambria" panose="02040503050406030204" pitchFamily="18" charset="0"/>
            </a:defRPr>
          </a:pPr>
          <a:endParaRPr lang="ru-RU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Сони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1BD-4595-B67F-0F81A9FA8EF7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1BD-4595-B67F-0F81A9FA8EF7}"/>
              </c:ext>
            </c:extLst>
          </c:dPt>
          <c:dLbls>
            <c:dLbl>
              <c:idx val="0"/>
              <c:layout>
                <c:manualLayout>
                  <c:x val="0.241107982008362"/>
                  <c:y val="-0.107605243054159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ru-RU" sz="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Cambria" panose="02040503050406030204" pitchFamily="18" charset="0"/>
                        <a:sym typeface="Cambria" panose="02040503050406030204" pitchFamily="18" charset="0"/>
                      </a:defRPr>
                    </a:pPr>
                    <a:r>
                      <a:rPr lang="en-US" altLang="ru-RU" dirty="0"/>
                      <a:t>4</a:t>
                    </a:r>
                  </a:p>
                  <a:p>
                    <a:pPr>
                      <a:defRPr sz="800">
                        <a:latin typeface="Cambria" panose="02040503050406030204" pitchFamily="18" charset="0"/>
                        <a:ea typeface="Cambria" panose="02040503050406030204" pitchFamily="18" charset="0"/>
                        <a:cs typeface="Cambria" panose="02040503050406030204" pitchFamily="18" charset="0"/>
                        <a:sym typeface="Cambria" panose="02040503050406030204" pitchFamily="18" charset="0"/>
                      </a:defRPr>
                    </a:pPr>
                    <a:r>
                      <a:rPr lang="en-US" altLang="ru-RU" dirty="0"/>
                      <a:t>International </a:t>
                    </a:r>
                    <a:r>
                      <a:rPr lang="en-US" dirty="0"/>
                      <a:t>17%</a:t>
                    </a:r>
                  </a:p>
                </c:rich>
              </c:tx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ru-RU" sz="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Cambria" panose="02040503050406030204" pitchFamily="18" charset="0"/>
                      <a:sym typeface="Cambria" panose="020405030504060302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30934974990380898"/>
                      <c:h val="0.41071428571428598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41BD-4595-B67F-0F81A9FA8EF7}"/>
                </c:ext>
              </c:extLst>
            </c:dLbl>
            <c:dLbl>
              <c:idx val="1"/>
              <c:layout>
                <c:manualLayout>
                  <c:x val="-0.225219357921495"/>
                  <c:y val="0.134970780996165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ru-RU" sz="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" panose="02040503050406030204" pitchFamily="18" charset="0"/>
                        <a:ea typeface="Cambria" panose="02040503050406030204" pitchFamily="18" charset="0"/>
                        <a:cs typeface="Cambria" panose="02040503050406030204" pitchFamily="18" charset="0"/>
                        <a:sym typeface="Cambria" panose="02040503050406030204" pitchFamily="18" charset="0"/>
                      </a:defRPr>
                    </a:pPr>
                    <a:r>
                      <a:rPr lang="en-US" dirty="0"/>
                      <a:t>20 </a:t>
                    </a:r>
                    <a:r>
                      <a:rPr lang="en-US" altLang="ru-RU" dirty="0"/>
                      <a:t>Local</a:t>
                    </a:r>
                    <a:endParaRPr lang="en-US" dirty="0"/>
                  </a:p>
                  <a:p>
                    <a:pPr>
                      <a:defRPr sz="800">
                        <a:latin typeface="Cambria" panose="02040503050406030204" pitchFamily="18" charset="0"/>
                        <a:ea typeface="Cambria" panose="02040503050406030204" pitchFamily="18" charset="0"/>
                        <a:cs typeface="Cambria" panose="02040503050406030204" pitchFamily="18" charset="0"/>
                        <a:sym typeface="Cambria" panose="02040503050406030204" pitchFamily="18" charset="0"/>
                      </a:defRPr>
                    </a:pPr>
                    <a:r>
                      <a:rPr lang="en-US" dirty="0"/>
                      <a:t>83%</a:t>
                    </a:r>
                  </a:p>
                </c:rich>
              </c:tx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ru-RU" sz="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Cambria" panose="02040503050406030204" pitchFamily="18" charset="0"/>
                      <a:ea typeface="Cambria" panose="02040503050406030204" pitchFamily="18" charset="0"/>
                      <a:cs typeface="Cambria" panose="02040503050406030204" pitchFamily="18" charset="0"/>
                      <a:sym typeface="Cambria" panose="020405030504060302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34936514043862998"/>
                      <c:h val="0.41095162147793701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3-41BD-4595-B67F-0F81A9FA8EF7}"/>
                </c:ext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ru-RU"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Cambria" panose="02040503050406030204" pitchFamily="18" charset="0"/>
                    <a:ea typeface="Cambria" panose="02040503050406030204" pitchFamily="18" charset="0"/>
                    <a:cs typeface="Cambria" panose="02040503050406030204" pitchFamily="18" charset="0"/>
                    <a:sym typeface="Cambria" panose="020405030504060302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Хорижий 4 нафар</c:v>
                </c:pt>
                <c:pt idx="1">
                  <c:v>Маҳаллий 20 нафар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1BD-4595-B67F-0F81A9FA8EF7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35"/>
        <c:holeSize val="6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33b9f734-63d9-42dc-bbf0-16f5033e3cf7}"/>
      </c:ext>
    </c:extLst>
  </c:chart>
  <c:spPr>
    <a:noFill/>
    <a:ln>
      <a:noFill/>
    </a:ln>
    <a:effectLst/>
  </c:spPr>
  <c:txPr>
    <a:bodyPr/>
    <a:lstStyle/>
    <a:p>
      <a:pPr>
        <a:defRPr lang="ru-RU"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6641275886694"/>
          <c:y val="0.13535911602209899"/>
          <c:w val="0.84099024041894799"/>
          <c:h val="0.526243093922652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Qualification improvement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0" rIns="38100" bIns="0" anchor="ctr" anchorCtr="1"/>
              <a:lstStyle/>
              <a:p>
                <a:pPr>
                  <a:defRPr lang="ru-RU" sz="1000" b="0" i="0" u="none" strike="noStrike" kern="1200" baseline="0">
                    <a:solidFill>
                      <a:srgbClr val="5B9BD5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4</c:v>
                </c:pt>
                <c:pt idx="2">
                  <c:v>5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7F-4433-94EE-87145A56BD0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Industrial Internship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0" rIns="38100" bIns="0" anchor="ctr" anchorCtr="1"/>
              <a:lstStyle/>
              <a:p>
                <a:pPr>
                  <a:defRPr lang="ru-RU" sz="1000" b="0" i="0" u="none" strike="noStrike" kern="1200" baseline="0">
                    <a:solidFill>
                      <a:srgbClr val="ED7D3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12</c:v>
                </c:pt>
                <c:pt idx="1">
                  <c:v>14</c:v>
                </c:pt>
                <c:pt idx="2">
                  <c:v>15</c:v>
                </c:pt>
                <c:pt idx="3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17F-4433-94EE-87145A56BD0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International Internship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0" rIns="38100" bIns="0" anchor="ctr" anchorCtr="1"/>
              <a:lstStyle/>
              <a:p>
                <a:pPr>
                  <a:defRPr lang="ru-RU" sz="1000" b="0" i="0" u="none" strike="noStrike" kern="1200" baseline="0">
                    <a:solidFill>
                      <a:srgbClr val="A5A5A5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17F-4433-94EE-87145A56BD0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46"/>
        <c:overlap val="-28"/>
        <c:axId val="805914492"/>
        <c:axId val="103000824"/>
      </c:barChart>
      <c:catAx>
        <c:axId val="80591449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ru-RU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3000824"/>
        <c:crosses val="autoZero"/>
        <c:auto val="1"/>
        <c:lblAlgn val="ctr"/>
        <c:lblOffset val="100"/>
        <c:noMultiLvlLbl val="0"/>
      </c:catAx>
      <c:valAx>
        <c:axId val="1030008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059144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ru-RU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ru-RU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ru-RU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7.1411568674125203E-3"/>
          <c:y val="0.79005524861878496"/>
          <c:w val="0.98571768626517497"/>
          <c:h val="0.16519337016574601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ru-RU"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5372c551-c0df-4125-90ed-49904b1e0f61}"/>
      </c:ext>
    </c:extLst>
  </c:chart>
  <c:spPr>
    <a:noFill/>
    <a:ln>
      <a:noFill/>
    </a:ln>
    <a:effectLst/>
  </c:spPr>
  <c:txPr>
    <a:bodyPr/>
    <a:lstStyle/>
    <a:p>
      <a:pPr>
        <a:defRPr lang="ru-RU" sz="1000"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Ряды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Sheet1!$A$2:$A$10</c:f>
              <c:numCache>
                <c:formatCode>General</c:formatCode>
                <c:ptCount val="9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  <c:pt idx="5">
                  <c:v>2027</c:v>
                </c:pt>
                <c:pt idx="6">
                  <c:v>2028</c:v>
                </c:pt>
                <c:pt idx="7">
                  <c:v>2029</c:v>
                </c:pt>
                <c:pt idx="8">
                  <c:v>2030</c:v>
                </c:pt>
              </c:numCache>
            </c:numRef>
          </c:cat>
          <c:val>
            <c:numRef>
              <c:f>Sheet1!$B$2:$B$10</c:f>
              <c:numCache>
                <c:formatCode>General</c:formatCode>
                <c:ptCount val="9"/>
                <c:pt idx="0">
                  <c:v>28</c:v>
                </c:pt>
                <c:pt idx="1">
                  <c:v>33</c:v>
                </c:pt>
                <c:pt idx="2">
                  <c:v>35</c:v>
                </c:pt>
                <c:pt idx="3">
                  <c:v>40</c:v>
                </c:pt>
                <c:pt idx="4">
                  <c:v>44</c:v>
                </c:pt>
                <c:pt idx="5">
                  <c:v>48</c:v>
                </c:pt>
                <c:pt idx="6">
                  <c:v>50</c:v>
                </c:pt>
                <c:pt idx="7">
                  <c:v>52</c:v>
                </c:pt>
                <c:pt idx="8">
                  <c:v>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8ED-4D42-92F1-D7184A05DF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31877877"/>
        <c:axId val="858297539"/>
      </c:lineChart>
      <c:catAx>
        <c:axId val="23187787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lt1">
                  <a:lumMod val="902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ru-RU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58297539"/>
        <c:crosses val="autoZero"/>
        <c:auto val="1"/>
        <c:lblAlgn val="ctr"/>
        <c:lblOffset val="100"/>
        <c:noMultiLvlLbl val="0"/>
      </c:catAx>
      <c:valAx>
        <c:axId val="8582975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02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ru-RU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1877877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e5993145-0b26-40ad-ab55-13bb00caf920}"/>
      </c:ext>
    </c:extLst>
  </c:chart>
  <c:spPr>
    <a:noFill/>
    <a:ln>
      <a:noFill/>
    </a:ln>
    <a:effectLst/>
  </c:spPr>
  <c:txPr>
    <a:bodyPr/>
    <a:lstStyle/>
    <a:p>
      <a:pPr>
        <a:defRPr lang="ru-RU"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10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solidFill>
          <a:schemeClr val="bg1"/>
        </a:solidFill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10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solidFill>
          <a:schemeClr val="bg1"/>
        </a:solidFill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100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1002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0">
      <cs:styleClr val="auto"/>
    </cs:fillRef>
    <cs:effectRef idx="0"/>
    <cs:fontRef idx="minor">
      <a:schemeClr val="dk1"/>
    </cs:fontRef>
    <cs:spPr>
      <a:ln w="28575" cap="rnd">
        <a:solidFill>
          <a:schemeClr val="phClr"/>
        </a:solidFill>
        <a:round/>
      </a:ln>
      <a:effectLst/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7" Type="http://schemas.openxmlformats.org/officeDocument/2006/relationships/image" Target="../media/image33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D3B729-2EBE-4B71-8756-D8E18337BB71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CCBD79-5A56-4228-ABAC-CDFB671D958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CCBD79-5A56-4228-ABAC-CDFB671D9584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CCBD79-5A56-4228-ABAC-CDFB671D9584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CCBD79-5A56-4228-ABAC-CDFB671D9584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21086-EDDD-4E23-8433-9DED3B11E2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60863-3199-45EF-93FE-07942495A1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21086-EDDD-4E23-8433-9DED3B11E2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60863-3199-45EF-93FE-07942495A1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21086-EDDD-4E23-8433-9DED3B11E2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60863-3199-45EF-93FE-07942495A1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21086-EDDD-4E23-8433-9DED3B11E2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60863-3199-45EF-93FE-07942495A1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21086-EDDD-4E23-8433-9DED3B11E2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60863-3199-45EF-93FE-07942495A1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21086-EDDD-4E23-8433-9DED3B11E2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60863-3199-45EF-93FE-07942495A1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21086-EDDD-4E23-8433-9DED3B11E2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60863-3199-45EF-93FE-07942495A1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21086-EDDD-4E23-8433-9DED3B11E2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60863-3199-45EF-93FE-07942495A1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21086-EDDD-4E23-8433-9DED3B11E2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60863-3199-45EF-93FE-07942495A1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21086-EDDD-4E23-8433-9DED3B11E2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60863-3199-45EF-93FE-07942495A1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921086-EDDD-4E23-8433-9DED3B11E2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60863-3199-45EF-93FE-07942495A1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921086-EDDD-4E23-8433-9DED3B11E2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60863-3199-45EF-93FE-07942495A11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13" Type="http://schemas.openxmlformats.org/officeDocument/2006/relationships/image" Target="../media/image7.png"/><Relationship Id="rId18" Type="http://schemas.openxmlformats.org/officeDocument/2006/relationships/image" Target="../media/image12.jpeg"/><Relationship Id="rId26" Type="http://schemas.openxmlformats.org/officeDocument/2006/relationships/image" Target="../media/image20.png"/><Relationship Id="rId3" Type="http://schemas.openxmlformats.org/officeDocument/2006/relationships/notesSlide" Target="../notesSlides/notesSlide1.xml"/><Relationship Id="rId21" Type="http://schemas.openxmlformats.org/officeDocument/2006/relationships/image" Target="../media/image15.png"/><Relationship Id="rId7" Type="http://schemas.openxmlformats.org/officeDocument/2006/relationships/image" Target="../media/image4.png"/><Relationship Id="rId12" Type="http://schemas.openxmlformats.org/officeDocument/2006/relationships/image" Target="../media/image6.png"/><Relationship Id="rId17" Type="http://schemas.openxmlformats.org/officeDocument/2006/relationships/image" Target="../media/image11.jpeg"/><Relationship Id="rId25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0.png"/><Relationship Id="rId20" Type="http://schemas.openxmlformats.org/officeDocument/2006/relationships/image" Target="../media/image14.jpeg"/><Relationship Id="rId29" Type="http://schemas.openxmlformats.org/officeDocument/2006/relationships/image" Target="../media/image23.png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11" Type="http://schemas.openxmlformats.org/officeDocument/2006/relationships/image" Target="../media/image5.png"/><Relationship Id="rId24" Type="http://schemas.openxmlformats.org/officeDocument/2006/relationships/image" Target="../media/image18.png"/><Relationship Id="rId32" Type="http://schemas.openxmlformats.org/officeDocument/2006/relationships/image" Target="../media/image26.png"/><Relationship Id="rId5" Type="http://schemas.openxmlformats.org/officeDocument/2006/relationships/image" Target="../media/image2.png"/><Relationship Id="rId15" Type="http://schemas.openxmlformats.org/officeDocument/2006/relationships/image" Target="../media/image9.png"/><Relationship Id="rId23" Type="http://schemas.openxmlformats.org/officeDocument/2006/relationships/image" Target="../media/image17.png"/><Relationship Id="rId28" Type="http://schemas.openxmlformats.org/officeDocument/2006/relationships/image" Target="../media/image22.png"/><Relationship Id="rId10" Type="http://schemas.openxmlformats.org/officeDocument/2006/relationships/chart" Target="../charts/chart3.xml"/><Relationship Id="rId19" Type="http://schemas.openxmlformats.org/officeDocument/2006/relationships/image" Target="../media/image13.jpeg"/><Relationship Id="rId31" Type="http://schemas.openxmlformats.org/officeDocument/2006/relationships/image" Target="../media/image25.png"/><Relationship Id="rId4" Type="http://schemas.openxmlformats.org/officeDocument/2006/relationships/image" Target="../media/image1.png"/><Relationship Id="rId9" Type="http://schemas.openxmlformats.org/officeDocument/2006/relationships/chart" Target="../charts/chart2.xml"/><Relationship Id="rId14" Type="http://schemas.openxmlformats.org/officeDocument/2006/relationships/image" Target="../media/image8.png"/><Relationship Id="rId22" Type="http://schemas.openxmlformats.org/officeDocument/2006/relationships/image" Target="../media/image16.png"/><Relationship Id="rId27" Type="http://schemas.openxmlformats.org/officeDocument/2006/relationships/image" Target="../media/image21.png"/><Relationship Id="rId30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5.bin"/><Relationship Id="rId18" Type="http://schemas.openxmlformats.org/officeDocument/2006/relationships/image" Target="../media/image33.wmf"/><Relationship Id="rId26" Type="http://schemas.openxmlformats.org/officeDocument/2006/relationships/image" Target="../media/image39.png"/><Relationship Id="rId3" Type="http://schemas.openxmlformats.org/officeDocument/2006/relationships/notesSlide" Target="../notesSlides/notesSlide2.xml"/><Relationship Id="rId21" Type="http://schemas.openxmlformats.org/officeDocument/2006/relationships/image" Target="../media/image36.png"/><Relationship Id="rId34" Type="http://schemas.openxmlformats.org/officeDocument/2006/relationships/image" Target="../media/image25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30.wmf"/><Relationship Id="rId17" Type="http://schemas.openxmlformats.org/officeDocument/2006/relationships/oleObject" Target="../embeddings/oleObject7.bin"/><Relationship Id="rId25" Type="http://schemas.openxmlformats.org/officeDocument/2006/relationships/image" Target="../media/image38.png"/><Relationship Id="rId33" Type="http://schemas.openxmlformats.org/officeDocument/2006/relationships/image" Target="../media/image45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2.wmf"/><Relationship Id="rId20" Type="http://schemas.openxmlformats.org/officeDocument/2006/relationships/image" Target="../media/image35.emf"/><Relationship Id="rId29" Type="http://schemas.openxmlformats.org/officeDocument/2006/relationships/image" Target="../media/image42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27.wmf"/><Relationship Id="rId11" Type="http://schemas.openxmlformats.org/officeDocument/2006/relationships/oleObject" Target="../embeddings/oleObject4.bin"/><Relationship Id="rId24" Type="http://schemas.openxmlformats.org/officeDocument/2006/relationships/image" Target="../media/image37.png"/><Relationship Id="rId32" Type="http://schemas.openxmlformats.org/officeDocument/2006/relationships/image" Target="../media/image4.png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23" Type="http://schemas.openxmlformats.org/officeDocument/2006/relationships/image" Target="../media/image3.png"/><Relationship Id="rId28" Type="http://schemas.openxmlformats.org/officeDocument/2006/relationships/image" Target="../media/image41.png"/><Relationship Id="rId10" Type="http://schemas.openxmlformats.org/officeDocument/2006/relationships/image" Target="../media/image29.wmf"/><Relationship Id="rId19" Type="http://schemas.openxmlformats.org/officeDocument/2006/relationships/image" Target="../media/image34.png"/><Relationship Id="rId31" Type="http://schemas.openxmlformats.org/officeDocument/2006/relationships/image" Target="../media/image44.png"/><Relationship Id="rId4" Type="http://schemas.openxmlformats.org/officeDocument/2006/relationships/image" Target="../media/image1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31.wmf"/><Relationship Id="rId22" Type="http://schemas.openxmlformats.org/officeDocument/2006/relationships/image" Target="../media/image2.png"/><Relationship Id="rId27" Type="http://schemas.openxmlformats.org/officeDocument/2006/relationships/image" Target="../media/image40.png"/><Relationship Id="rId30" Type="http://schemas.openxmlformats.org/officeDocument/2006/relationships/image" Target="../media/image43.png"/><Relationship Id="rId8" Type="http://schemas.openxmlformats.org/officeDocument/2006/relationships/image" Target="../media/image28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2.png"/><Relationship Id="rId18" Type="http://schemas.openxmlformats.org/officeDocument/2006/relationships/image" Target="../media/image49.png"/><Relationship Id="rId26" Type="http://schemas.openxmlformats.org/officeDocument/2006/relationships/image" Target="../media/image57.png"/><Relationship Id="rId3" Type="http://schemas.openxmlformats.org/officeDocument/2006/relationships/notesSlide" Target="../notesSlides/notesSlide3.xml"/><Relationship Id="rId21" Type="http://schemas.openxmlformats.org/officeDocument/2006/relationships/image" Target="../media/image52.png"/><Relationship Id="rId7" Type="http://schemas.openxmlformats.org/officeDocument/2006/relationships/image" Target="../media/image27.wmf"/><Relationship Id="rId12" Type="http://schemas.openxmlformats.org/officeDocument/2006/relationships/image" Target="../media/image36.png"/><Relationship Id="rId17" Type="http://schemas.openxmlformats.org/officeDocument/2006/relationships/image" Target="../media/image48.png"/><Relationship Id="rId25" Type="http://schemas.openxmlformats.org/officeDocument/2006/relationships/image" Target="../media/image56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47.png"/><Relationship Id="rId20" Type="http://schemas.openxmlformats.org/officeDocument/2006/relationships/image" Target="../media/image51.png"/><Relationship Id="rId29" Type="http://schemas.openxmlformats.org/officeDocument/2006/relationships/image" Target="../media/image25.png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35.emf"/><Relationship Id="rId24" Type="http://schemas.openxmlformats.org/officeDocument/2006/relationships/image" Target="../media/image55.png"/><Relationship Id="rId5" Type="http://schemas.openxmlformats.org/officeDocument/2006/relationships/image" Target="../media/image1.png"/><Relationship Id="rId15" Type="http://schemas.openxmlformats.org/officeDocument/2006/relationships/image" Target="../media/image4.png"/><Relationship Id="rId23" Type="http://schemas.openxmlformats.org/officeDocument/2006/relationships/image" Target="../media/image54.png"/><Relationship Id="rId28" Type="http://schemas.openxmlformats.org/officeDocument/2006/relationships/chart" Target="../charts/chart4.xml"/><Relationship Id="rId10" Type="http://schemas.openxmlformats.org/officeDocument/2006/relationships/image" Target="../media/image34.png"/><Relationship Id="rId19" Type="http://schemas.openxmlformats.org/officeDocument/2006/relationships/image" Target="../media/image50.png"/><Relationship Id="rId4" Type="http://schemas.openxmlformats.org/officeDocument/2006/relationships/image" Target="../media/image46.png"/><Relationship Id="rId9" Type="http://schemas.openxmlformats.org/officeDocument/2006/relationships/image" Target="../media/image28.wmf"/><Relationship Id="rId14" Type="http://schemas.openxmlformats.org/officeDocument/2006/relationships/image" Target="../media/image3.png"/><Relationship Id="rId22" Type="http://schemas.openxmlformats.org/officeDocument/2006/relationships/image" Target="../media/image53.png"/><Relationship Id="rId27" Type="http://schemas.openxmlformats.org/officeDocument/2006/relationships/image" Target="../media/image5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Рисунок 19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981" y="17807"/>
            <a:ext cx="798645" cy="768163"/>
          </a:xfrm>
          <a:prstGeom prst="rect">
            <a:avLst/>
          </a:prstGeom>
        </p:spPr>
      </p:pic>
      <p:grpSp>
        <p:nvGrpSpPr>
          <p:cNvPr id="58" name="Группа 57"/>
          <p:cNvGrpSpPr/>
          <p:nvPr/>
        </p:nvGrpSpPr>
        <p:grpSpPr>
          <a:xfrm>
            <a:off x="156845" y="926465"/>
            <a:ext cx="4822190" cy="2868930"/>
            <a:chOff x="528" y="1304"/>
            <a:chExt cx="8832" cy="4518"/>
          </a:xfrm>
        </p:grpSpPr>
        <p:sp>
          <p:nvSpPr>
            <p:cNvPr id="38" name="Прямоугольник 37"/>
            <p:cNvSpPr/>
            <p:nvPr/>
          </p:nvSpPr>
          <p:spPr>
            <a:xfrm>
              <a:off x="528" y="1465"/>
              <a:ext cx="8814" cy="4357"/>
            </a:xfrm>
            <a:prstGeom prst="rect">
              <a:avLst/>
            </a:prstGeom>
            <a:ln w="12700">
              <a:solidFill>
                <a:srgbClr val="1A237E"/>
              </a:solidFill>
              <a:prstDash val="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ru-RU"/>
            </a:p>
          </p:txBody>
        </p:sp>
        <p:sp>
          <p:nvSpPr>
            <p:cNvPr id="18" name="Прямоугольник: скругленные верхние углы 113"/>
            <p:cNvSpPr/>
            <p:nvPr/>
          </p:nvSpPr>
          <p:spPr>
            <a:xfrm rot="10800000" flipV="1">
              <a:off x="528" y="1304"/>
              <a:ext cx="8832" cy="572"/>
            </a:xfrm>
            <a:prstGeom prst="round2SameRect">
              <a:avLst>
                <a:gd name="adj1" fmla="val 18464"/>
                <a:gd name="adj2" fmla="val 21452"/>
              </a:avLst>
            </a:prstGeom>
            <a:solidFill>
              <a:srgbClr val="354A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ru-RU" sz="1400" b="1" dirty="0">
                  <a:latin typeface="Cambria" panose="02040503050406030204" pitchFamily="18" charset="0"/>
                  <a:cs typeface="Cambria" panose="02040503050406030204" pitchFamily="18" charset="0"/>
                </a:rPr>
                <a:t>STUDY PROGRAMS</a:t>
              </a:r>
            </a:p>
          </p:txBody>
        </p:sp>
      </p:grpSp>
      <p:grpSp>
        <p:nvGrpSpPr>
          <p:cNvPr id="57" name="Группа 56"/>
          <p:cNvGrpSpPr/>
          <p:nvPr/>
        </p:nvGrpSpPr>
        <p:grpSpPr>
          <a:xfrm>
            <a:off x="7632065" y="926465"/>
            <a:ext cx="4404360" cy="2860040"/>
            <a:chOff x="9671" y="1304"/>
            <a:chExt cx="8878" cy="4504"/>
          </a:xfrm>
        </p:grpSpPr>
        <p:sp>
          <p:nvSpPr>
            <p:cNvPr id="56" name="Прямоугольник 55"/>
            <p:cNvSpPr/>
            <p:nvPr/>
          </p:nvSpPr>
          <p:spPr>
            <a:xfrm>
              <a:off x="9671" y="1507"/>
              <a:ext cx="8877" cy="4301"/>
            </a:xfrm>
            <a:prstGeom prst="rect">
              <a:avLst/>
            </a:prstGeom>
            <a:ln w="12700">
              <a:solidFill>
                <a:srgbClr val="1A237E"/>
              </a:solidFill>
              <a:prstDash val="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ru-RU"/>
            </a:p>
          </p:txBody>
        </p:sp>
        <p:sp>
          <p:nvSpPr>
            <p:cNvPr id="45" name="Прямоугольник: скругленные верхние углы 113"/>
            <p:cNvSpPr/>
            <p:nvPr/>
          </p:nvSpPr>
          <p:spPr>
            <a:xfrm rot="10800000" flipV="1">
              <a:off x="9671" y="1304"/>
              <a:ext cx="8878" cy="572"/>
            </a:xfrm>
            <a:prstGeom prst="round2SameRect">
              <a:avLst>
                <a:gd name="adj1" fmla="val 18464"/>
                <a:gd name="adj2" fmla="val 21452"/>
              </a:avLst>
            </a:prstGeom>
            <a:solidFill>
              <a:srgbClr val="354A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ru-R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+mn-ea"/>
                  <a:cs typeface="Cambria" panose="02040503050406030204" pitchFamily="18" charset="0"/>
                </a:rPr>
                <a:t>WORK EXPERIENCE AND INTERNSHIPS</a:t>
              </a:r>
            </a:p>
          </p:txBody>
        </p:sp>
      </p:grpSp>
      <p:pic>
        <p:nvPicPr>
          <p:cNvPr id="196" name="Рисунок 19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5" y="3892"/>
            <a:ext cx="12192000" cy="768096"/>
          </a:xfrm>
          <a:prstGeom prst="rect">
            <a:avLst/>
          </a:prstGeom>
        </p:spPr>
      </p:pic>
      <p:pic>
        <p:nvPicPr>
          <p:cNvPr id="197" name="Рисунок 19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563" y="-4541"/>
            <a:ext cx="3603048" cy="768163"/>
          </a:xfrm>
          <a:prstGeom prst="rect">
            <a:avLst/>
          </a:prstGeom>
        </p:spPr>
      </p:pic>
      <p:sp>
        <p:nvSpPr>
          <p:cNvPr id="203" name="Прямоугольник 202"/>
          <p:cNvSpPr/>
          <p:nvPr/>
        </p:nvSpPr>
        <p:spPr>
          <a:xfrm>
            <a:off x="189498" y="0"/>
            <a:ext cx="706588" cy="7369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1" name="Прямоугольник 190"/>
          <p:cNvSpPr/>
          <p:nvPr/>
        </p:nvSpPr>
        <p:spPr>
          <a:xfrm>
            <a:off x="2649220" y="151765"/>
            <a:ext cx="6898640" cy="650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705"/>
            <a:r>
              <a:rPr lang="en-US" altLang="ru-RU" sz="2800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Educational and methodological activities of the</a:t>
            </a:r>
            <a:br>
              <a:rPr lang="en-US" altLang="ru-RU" sz="2800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</a:br>
            <a:r>
              <a:rPr lang="en-US" altLang="ru-RU" sz="2800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Department of “Chemical Technology of Oil and Gas Refining”</a:t>
            </a: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346" y="34623"/>
            <a:ext cx="625139" cy="625139"/>
          </a:xfrm>
          <a:prstGeom prst="rect">
            <a:avLst/>
          </a:prstGeom>
        </p:spPr>
      </p:pic>
      <p:grpSp>
        <p:nvGrpSpPr>
          <p:cNvPr id="71" name="Группа 70"/>
          <p:cNvGrpSpPr/>
          <p:nvPr/>
        </p:nvGrpSpPr>
        <p:grpSpPr>
          <a:xfrm>
            <a:off x="154940" y="3900805"/>
            <a:ext cx="11880850" cy="2767965"/>
            <a:chOff x="528" y="1304"/>
            <a:chExt cx="8832" cy="3788"/>
          </a:xfrm>
        </p:grpSpPr>
        <p:sp>
          <p:nvSpPr>
            <p:cNvPr id="72" name="Прямоугольник 71"/>
            <p:cNvSpPr/>
            <p:nvPr/>
          </p:nvSpPr>
          <p:spPr>
            <a:xfrm>
              <a:off x="528" y="1465"/>
              <a:ext cx="8814" cy="3627"/>
            </a:xfrm>
            <a:prstGeom prst="rect">
              <a:avLst/>
            </a:prstGeom>
            <a:ln w="12700">
              <a:solidFill>
                <a:srgbClr val="1A237E"/>
              </a:solidFill>
              <a:prstDash val="dash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ru-RU"/>
            </a:p>
          </p:txBody>
        </p:sp>
        <p:sp>
          <p:nvSpPr>
            <p:cNvPr id="73" name="Прямоугольник: скругленные верхние углы 113"/>
            <p:cNvSpPr/>
            <p:nvPr/>
          </p:nvSpPr>
          <p:spPr>
            <a:xfrm rot="10800000" flipV="1">
              <a:off x="528" y="1304"/>
              <a:ext cx="8832" cy="572"/>
            </a:xfrm>
            <a:prstGeom prst="round2SameRect">
              <a:avLst>
                <a:gd name="adj1" fmla="val 18464"/>
                <a:gd name="adj2" fmla="val 21452"/>
              </a:avLst>
            </a:prstGeom>
            <a:solidFill>
              <a:srgbClr val="354A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ru-RU" sz="1400" b="1" dirty="0">
                  <a:latin typeface="Cambria" panose="02040503050406030204" pitchFamily="18" charset="0"/>
                  <a:cs typeface="Cambria" panose="02040503050406030204" pitchFamily="18" charset="0"/>
                </a:rPr>
                <a:t>STUDENT LIFE</a:t>
              </a:r>
            </a:p>
          </p:txBody>
        </p:sp>
      </p:grpSp>
      <p:graphicFrame>
        <p:nvGraphicFramePr>
          <p:cNvPr id="81" name="Таблица 80"/>
          <p:cNvGraphicFramePr/>
          <p:nvPr>
            <p:custDataLst>
              <p:tags r:id="rId1"/>
            </p:custDataLst>
          </p:nvPr>
        </p:nvGraphicFramePr>
        <p:xfrm>
          <a:off x="201930" y="1321435"/>
          <a:ext cx="3075305" cy="2487422"/>
        </p:xfrm>
        <a:graphic>
          <a:graphicData uri="http://schemas.openxmlformats.org/drawingml/2006/table">
            <a:tbl>
              <a:tblPr bandRow="1">
                <a:tableStyleId>{B301B821-A1FF-4177-AEE7-76D212191A09}</a:tableStyleId>
              </a:tblPr>
              <a:tblGrid>
                <a:gridCol w="2406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2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003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70000"/>
                        </a:lnSpc>
                        <a:buNone/>
                      </a:pPr>
                      <a:r>
                        <a:rPr lang="en-US" altLang="ru-RU" sz="700" spc="-20" dirty="0">
                          <a:solidFill>
                            <a:schemeClr val="tx1"/>
                          </a:solidFill>
                          <a:uFillTx/>
                          <a:ea typeface="+Основной текст (восточно-азиат" charset="0"/>
                        </a:rPr>
                        <a:t>Bachelor’s degree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70000"/>
                        </a:lnSpc>
                        <a:buNone/>
                      </a:pPr>
                      <a:r>
                        <a:rPr lang="en-US" altLang="ru-RU" sz="700" spc="-20" dirty="0">
                          <a:solidFill>
                            <a:schemeClr val="tx1"/>
                          </a:solidFill>
                          <a:uFillTx/>
                          <a:ea typeface="+Основной текст (восточно-азиат" charset="0"/>
                        </a:rPr>
                        <a:t>Number of students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5735">
                <a:tc>
                  <a:txBody>
                    <a:bodyPr/>
                    <a:lstStyle/>
                    <a:p>
                      <a:pPr indent="0" fontAlgn="auto">
                        <a:lnSpc>
                          <a:spcPct val="70000"/>
                        </a:lnSpc>
                        <a:buNone/>
                      </a:pPr>
                      <a:r>
                        <a:rPr lang="en-US" altLang="ru-RU" sz="700" spc="-20" dirty="0">
                          <a:solidFill>
                            <a:schemeClr val="tx1"/>
                          </a:solidFill>
                          <a:uFillTx/>
                          <a:ea typeface="+Основной текст (восточно-азиат" charset="0"/>
                        </a:rPr>
                        <a:t>technology of oil and oil-gas refining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70000"/>
                        </a:lnSpc>
                        <a:buNone/>
                      </a:pPr>
                      <a:r>
                        <a:rPr lang="en-US" altLang="ru-RU" sz="700" spc="-20">
                          <a:solidFill>
                            <a:schemeClr val="tx1"/>
                          </a:solidFill>
                          <a:uFillTx/>
                          <a:ea typeface="+Основной текст (восточно-азиат" charset="0"/>
                        </a:rPr>
                        <a:t>800+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5735">
                <a:tc>
                  <a:txBody>
                    <a:bodyPr/>
                    <a:lstStyle/>
                    <a:p>
                      <a:pPr indent="0" fontAlgn="auto">
                        <a:lnSpc>
                          <a:spcPct val="70000"/>
                        </a:lnSpc>
                        <a:buNone/>
                      </a:pPr>
                      <a:r>
                        <a:rPr lang="en-US" altLang="ru-RU" sz="700" spc="-20" dirty="0">
                          <a:solidFill>
                            <a:schemeClr val="tx1"/>
                          </a:solidFill>
                          <a:uFillTx/>
                          <a:ea typeface="+Основной текст (восточно-азиат" charset="0"/>
                        </a:rPr>
                        <a:t>oil and gas industry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70000"/>
                        </a:lnSpc>
                        <a:buNone/>
                      </a:pPr>
                      <a:r>
                        <a:rPr lang="en-US" altLang="ru-RU" sz="700" spc="-20">
                          <a:solidFill>
                            <a:schemeClr val="tx1"/>
                          </a:solidFill>
                          <a:uFillTx/>
                          <a:ea typeface="+Основной текст (восточно-азиат" charset="0"/>
                        </a:rPr>
                        <a:t>30+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5735">
                <a:tc>
                  <a:txBody>
                    <a:bodyPr/>
                    <a:lstStyle/>
                    <a:p>
                      <a:pPr indent="0" fontAlgn="auto">
                        <a:lnSpc>
                          <a:spcPct val="70000"/>
                        </a:lnSpc>
                        <a:buNone/>
                      </a:pPr>
                      <a:r>
                        <a:rPr lang="en-US" altLang="ru-RU" sz="700" spc="-20" dirty="0">
                          <a:solidFill>
                            <a:schemeClr val="tx1"/>
                          </a:solidFill>
                          <a:uFillTx/>
                          <a:ea typeface="+Основной текст (восточно-азиат" charset="0"/>
                        </a:rPr>
                        <a:t>technology of oil-gas chemiscal industry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70000"/>
                        </a:lnSpc>
                        <a:buNone/>
                      </a:pPr>
                      <a:r>
                        <a:rPr lang="en-US" altLang="ru-RU" sz="700" spc="-20">
                          <a:solidFill>
                            <a:schemeClr val="tx1"/>
                          </a:solidFill>
                          <a:uFillTx/>
                          <a:ea typeface="+Основной текст (восточно-азиат" charset="0"/>
                        </a:rPr>
                        <a:t>100+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5735">
                <a:tc>
                  <a:txBody>
                    <a:bodyPr/>
                    <a:lstStyle/>
                    <a:p>
                      <a:pPr indent="0" fontAlgn="auto">
                        <a:lnSpc>
                          <a:spcPct val="70000"/>
                        </a:lnSpc>
                        <a:buNone/>
                      </a:pPr>
                      <a:r>
                        <a:rPr lang="en-US" altLang="ru-RU" sz="700" spc="-20" dirty="0">
                          <a:solidFill>
                            <a:schemeClr val="tx1"/>
                          </a:solidFill>
                          <a:uFillTx/>
                          <a:ea typeface="+Основной текст (восточно-азиат" charset="0"/>
                          <a:sym typeface="+mn-ea"/>
                        </a:rPr>
                        <a:t>deep gas processing technology</a:t>
                      </a:r>
                      <a:endParaRPr lang="en-US" altLang="en-US" sz="700" spc="-20" dirty="0">
                        <a:solidFill>
                          <a:schemeClr val="tx1"/>
                        </a:solidFill>
                        <a:uFillTx/>
                        <a:ea typeface="+Основной текст (восточно-азиат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70000"/>
                        </a:lnSpc>
                        <a:buNone/>
                      </a:pPr>
                      <a:r>
                        <a:rPr lang="en-US" altLang="ru-RU" sz="700" spc="-20">
                          <a:solidFill>
                            <a:schemeClr val="tx1"/>
                          </a:solidFill>
                          <a:uFillTx/>
                          <a:ea typeface="+Основной текст (восточно-азиат" charset="0"/>
                        </a:rPr>
                        <a:t>300+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5735">
                <a:tc>
                  <a:txBody>
                    <a:bodyPr/>
                    <a:lstStyle/>
                    <a:p>
                      <a:pPr indent="0" fontAlgn="auto">
                        <a:lnSpc>
                          <a:spcPct val="70000"/>
                        </a:lnSpc>
                        <a:buNone/>
                      </a:pPr>
                      <a:r>
                        <a:rPr lang="en-US" altLang="ru-RU" sz="700" spc="-20" dirty="0">
                          <a:solidFill>
                            <a:schemeClr val="tx1"/>
                          </a:solidFill>
                          <a:uFillTx/>
                          <a:ea typeface="+Основной текст (восточно-азиат" charset="0"/>
                        </a:rPr>
                        <a:t>technological machines and equipment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70000"/>
                        </a:lnSpc>
                        <a:buNone/>
                      </a:pPr>
                      <a:r>
                        <a:rPr lang="en-US" altLang="ru-RU" sz="700" spc="-20" dirty="0">
                          <a:solidFill>
                            <a:schemeClr val="tx1"/>
                          </a:solidFill>
                          <a:uFillTx/>
                          <a:ea typeface="+Основной текст (восточно-азиат" charset="0"/>
                        </a:rPr>
                        <a:t>20+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70000"/>
                        </a:lnSpc>
                        <a:buNone/>
                      </a:pPr>
                      <a:r>
                        <a:rPr lang="en-US" altLang="ru-RU" sz="700" spc="-20">
                          <a:solidFill>
                            <a:schemeClr val="tx1"/>
                          </a:solidFill>
                          <a:uFillTx/>
                          <a:ea typeface="+Основной текст (восточно-азиат" charset="0"/>
                        </a:rPr>
                        <a:t>Master’s degree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70000"/>
                        </a:lnSpc>
                        <a:buNone/>
                      </a:pPr>
                      <a:r>
                        <a:rPr lang="en-US" altLang="ru-RU" sz="700" spc="-20" dirty="0">
                          <a:solidFill>
                            <a:schemeClr val="tx1"/>
                          </a:solidFill>
                          <a:uFillTx/>
                          <a:ea typeface="+Основной текст (восточно-азиат" charset="0"/>
                        </a:rPr>
                        <a:t>Number of students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5735">
                <a:tc>
                  <a:txBody>
                    <a:bodyPr/>
                    <a:lstStyle/>
                    <a:p>
                      <a:pPr indent="0" fontAlgn="auto">
                        <a:lnSpc>
                          <a:spcPct val="70000"/>
                        </a:lnSpc>
                        <a:buNone/>
                      </a:pPr>
                      <a:r>
                        <a:rPr lang="en-US" altLang="ru-RU" sz="700" spc="-20" dirty="0">
                          <a:solidFill>
                            <a:schemeClr val="tx1"/>
                          </a:solidFill>
                          <a:uFillTx/>
                          <a:ea typeface="+Основной текст (восточно-азиат" charset="0"/>
                        </a:rPr>
                        <a:t>technology of oil and oil-gas refining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70000"/>
                        </a:lnSpc>
                        <a:buNone/>
                      </a:pPr>
                      <a:r>
                        <a:rPr lang="en-US" altLang="ru-RU" sz="700" spc="-20">
                          <a:solidFill>
                            <a:schemeClr val="tx1"/>
                          </a:solidFill>
                          <a:uFillTx/>
                          <a:ea typeface="+Основной текст (восточно-азиат" charset="0"/>
                        </a:rPr>
                        <a:t>20+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5735">
                <a:tc>
                  <a:txBody>
                    <a:bodyPr/>
                    <a:lstStyle/>
                    <a:p>
                      <a:pPr indent="0" fontAlgn="auto">
                        <a:lnSpc>
                          <a:spcPct val="70000"/>
                        </a:lnSpc>
                        <a:buNone/>
                      </a:pPr>
                      <a:r>
                        <a:rPr lang="en-US" altLang="ru-RU" sz="700" spc="-20" dirty="0">
                          <a:solidFill>
                            <a:schemeClr val="tx1"/>
                          </a:solidFill>
                          <a:uFillTx/>
                          <a:ea typeface="+Основной текст (восточно-азиат" charset="0"/>
                        </a:rPr>
                        <a:t>machinery and equipment for the oil and gas industry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70000"/>
                        </a:lnSpc>
                        <a:buNone/>
                      </a:pPr>
                      <a:r>
                        <a:rPr lang="en-US" altLang="ru-RU" sz="700" spc="-20">
                          <a:solidFill>
                            <a:schemeClr val="tx1"/>
                          </a:solidFill>
                          <a:uFillTx/>
                          <a:ea typeface="+Основной текст (восточно-азиат" charset="0"/>
                        </a:rPr>
                        <a:t>10+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5735">
                <a:tc>
                  <a:txBody>
                    <a:bodyPr/>
                    <a:lstStyle/>
                    <a:p>
                      <a:pPr indent="0" fontAlgn="auto">
                        <a:lnSpc>
                          <a:spcPct val="70000"/>
                        </a:lnSpc>
                        <a:buNone/>
                      </a:pPr>
                      <a:r>
                        <a:rPr lang="en-US" altLang="ru-RU" sz="700" spc="-20" dirty="0">
                          <a:solidFill>
                            <a:schemeClr val="tx1"/>
                          </a:solidFill>
                          <a:uFillTx/>
                          <a:ea typeface="+Основной текст (восточно-азиат" charset="0"/>
                        </a:rPr>
                        <a:t>chemistry and technology of oil and gas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70000"/>
                        </a:lnSpc>
                        <a:buNone/>
                      </a:pPr>
                      <a:r>
                        <a:rPr lang="en-US" altLang="ru-RU" sz="700" spc="-20">
                          <a:solidFill>
                            <a:schemeClr val="tx1"/>
                          </a:solidFill>
                          <a:uFillTx/>
                          <a:ea typeface="+Основной текст (восточно-азиат" charset="0"/>
                        </a:rPr>
                        <a:t>5+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indent="0" fontAlgn="auto">
                        <a:lnSpc>
                          <a:spcPct val="70000"/>
                        </a:lnSpc>
                        <a:buNone/>
                      </a:pPr>
                      <a:r>
                        <a:rPr lang="en-US" altLang="ru-RU" sz="700" spc="-20" dirty="0">
                          <a:solidFill>
                            <a:schemeClr val="tx1"/>
                          </a:solidFill>
                          <a:uFillTx/>
                          <a:ea typeface="+Основной текст (восточно-азиат" charset="0"/>
                        </a:rPr>
                        <a:t>Joint program (1+1) “Oil and Gas Processing Technology” (Polotsk State University, Republic of Belarus)</a:t>
                      </a:r>
                      <a:endParaRPr lang="en-US" altLang="en-US" sz="700" spc="-20" dirty="0">
                        <a:solidFill>
                          <a:schemeClr val="tx1"/>
                        </a:solidFill>
                        <a:uFillTx/>
                        <a:ea typeface="+Основной текст (восточно-азиат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70000"/>
                        </a:lnSpc>
                        <a:buNone/>
                      </a:pPr>
                      <a:r>
                        <a:rPr lang="en-US" altLang="ru-RU" sz="700" spc="-20">
                          <a:solidFill>
                            <a:schemeClr val="tx1"/>
                          </a:solidFill>
                          <a:uFillTx/>
                          <a:ea typeface="+Основной текст (восточно-азиат" charset="0"/>
                        </a:rPr>
                        <a:t>5+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indent="0" fontAlgn="auto">
                        <a:lnSpc>
                          <a:spcPct val="70000"/>
                        </a:lnSpc>
                        <a:buNone/>
                      </a:pPr>
                      <a:r>
                        <a:rPr lang="en-US" altLang="ru-RU" sz="700" spc="-20" dirty="0">
                          <a:solidFill>
                            <a:schemeClr val="tx1"/>
                          </a:solidFill>
                          <a:uFillTx/>
                          <a:ea typeface="+Основной текст (восточно-азиат" charset="0"/>
                        </a:rPr>
                        <a:t>Joint program (1+1) “Oil and Gas Processing Technology” (Baku Higher Oil School, Republic of Azerbaijan)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70000"/>
                        </a:lnSpc>
                        <a:buNone/>
                      </a:pPr>
                      <a:r>
                        <a:rPr lang="en-US" altLang="ru-RU" sz="700" spc="-20" dirty="0">
                          <a:solidFill>
                            <a:schemeClr val="tx1"/>
                          </a:solidFill>
                          <a:uFillTx/>
                          <a:ea typeface="+Основной текст (восточно-азиат" charset="0"/>
                        </a:rPr>
                        <a:t>10+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83" name="Диаграмма 82"/>
          <p:cNvGraphicFramePr/>
          <p:nvPr/>
        </p:nvGraphicFramePr>
        <p:xfrm>
          <a:off x="3329305" y="1357630"/>
          <a:ext cx="1650365" cy="11944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84" name="Диаграмма 83"/>
          <p:cNvGraphicFramePr/>
          <p:nvPr/>
        </p:nvGraphicFramePr>
        <p:xfrm>
          <a:off x="3329305" y="2552065"/>
          <a:ext cx="1650365" cy="11944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85" name="Текстовое поле 84"/>
          <p:cNvSpPr txBox="1"/>
          <p:nvPr/>
        </p:nvSpPr>
        <p:spPr>
          <a:xfrm>
            <a:off x="7632065" y="1339850"/>
            <a:ext cx="229806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ru-RU" sz="800" dirty="0">
                <a:latin typeface="Cambria" panose="02040503050406030204" pitchFamily="18" charset="0"/>
                <a:cs typeface="Cambria" panose="02040503050406030204" pitchFamily="18" charset="0"/>
              </a:rPr>
              <a:t>Students complete internships at the following enterprises: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altLang="ru-RU" sz="800" dirty="0" err="1">
                <a:latin typeface="Cambria" panose="02040503050406030204" pitchFamily="18" charset="0"/>
                <a:cs typeface="Cambria" panose="02040503050406030204" pitchFamily="18" charset="0"/>
              </a:rPr>
              <a:t>Bukhara Oil Refinery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altLang="ru-RU" sz="800" dirty="0" err="1">
                <a:latin typeface="Cambria" panose="02040503050406030204" pitchFamily="18" charset="0"/>
                <a:cs typeface="Cambria" panose="02040503050406030204" pitchFamily="18" charset="0"/>
              </a:rPr>
              <a:t>Ferghana Oil Refinery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altLang="ru-RU" sz="800" dirty="0" err="1">
                <a:latin typeface="Cambria" panose="02040503050406030204" pitchFamily="18" charset="0"/>
                <a:cs typeface="Cambria" panose="02040503050406030204" pitchFamily="18" charset="0"/>
              </a:rPr>
              <a:t>Shurtan gas chemical complex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altLang="ru-RU" sz="800" dirty="0" err="1">
                <a:latin typeface="Cambria" panose="02040503050406030204" pitchFamily="18" charset="0"/>
                <a:cs typeface="Cambria" panose="02040503050406030204" pitchFamily="18" charset="0"/>
              </a:rPr>
              <a:t>Shurtangkch Branch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altLang="ru-RU" sz="800" dirty="0" err="1">
                <a:latin typeface="Cambria" panose="02040503050406030204" pitchFamily="18" charset="0"/>
                <a:cs typeface="Cambria" panose="02040503050406030204" pitchFamily="18" charset="0"/>
              </a:rPr>
              <a:t>Uzbekistan GTL LLC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altLang="ru-RU" sz="800" dirty="0" err="1">
                <a:latin typeface="Cambria" panose="02040503050406030204" pitchFamily="18" charset="0"/>
                <a:cs typeface="Cambria" panose="02040503050406030204" pitchFamily="18" charset="0"/>
              </a:rPr>
              <a:t>Mubarek Gas Processing Plant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altLang="ru-RU" sz="800" dirty="0" err="1">
                <a:latin typeface="Cambria" panose="02040503050406030204" pitchFamily="18" charset="0"/>
                <a:cs typeface="Cambria" panose="02040503050406030204" pitchFamily="18" charset="0"/>
              </a:rPr>
              <a:t>Chinaz Oil Refinery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altLang="ru-RU" sz="800" dirty="0" err="1">
                <a:latin typeface="Cambria" panose="02040503050406030204" pitchFamily="18" charset="0"/>
                <a:cs typeface="Cambria" panose="02040503050406030204" pitchFamily="18" charset="0"/>
              </a:rPr>
              <a:t>JV Petromaruz Uzbekistan LLC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altLang="ru-RU" sz="800" dirty="0" err="1">
                <a:latin typeface="Cambria" panose="02040503050406030204" pitchFamily="18" charset="0"/>
                <a:cs typeface="Cambria" panose="02040503050406030204" pitchFamily="18" charset="0"/>
              </a:rPr>
              <a:t>Uz-Kor-Gaz Chemical LLC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altLang="ru-RU" sz="800" dirty="0" err="1">
                <a:latin typeface="Cambria" panose="02040503050406030204" pitchFamily="18" charset="0"/>
                <a:cs typeface="Cambria" panose="02040503050406030204" pitchFamily="18" charset="0"/>
              </a:rPr>
              <a:t>, UZLITINEFTEGAZ JSC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altLang="ru-RU" sz="800" dirty="0" err="1">
                <a:latin typeface="Cambria" panose="02040503050406030204" pitchFamily="18" charset="0"/>
                <a:cs typeface="Cambria" panose="02040503050406030204" pitchFamily="18" charset="0"/>
              </a:rPr>
              <a:t>Institutes under the jurisdiction of the Academy of Sciences of the Republic of Uzbekistan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altLang="ru-RU" sz="800" dirty="0" err="1">
                <a:latin typeface="Cambria" panose="02040503050406030204" pitchFamily="18" charset="0"/>
                <a:cs typeface="Cambria" panose="02040503050406030204" pitchFamily="18" charset="0"/>
              </a:rPr>
              <a:t>UzKFITI named after A.Sultanov</a:t>
            </a:r>
          </a:p>
        </p:txBody>
      </p:sp>
      <p:graphicFrame>
        <p:nvGraphicFramePr>
          <p:cNvPr id="87" name="Диаграмма 86"/>
          <p:cNvGraphicFramePr/>
          <p:nvPr/>
        </p:nvGraphicFramePr>
        <p:xfrm>
          <a:off x="9762490" y="1343025"/>
          <a:ext cx="2188210" cy="2298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cxnSp>
        <p:nvCxnSpPr>
          <p:cNvPr id="88" name="Прямая соединительная линия 69"/>
          <p:cNvCxnSpPr/>
          <p:nvPr/>
        </p:nvCxnSpPr>
        <p:spPr>
          <a:xfrm>
            <a:off x="4295280" y="4404128"/>
            <a:ext cx="635" cy="2160000"/>
          </a:xfrm>
          <a:prstGeom prst="line">
            <a:avLst/>
          </a:prstGeom>
          <a:ln>
            <a:solidFill>
              <a:srgbClr val="1A237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69"/>
          <p:cNvCxnSpPr/>
          <p:nvPr/>
        </p:nvCxnSpPr>
        <p:spPr>
          <a:xfrm>
            <a:off x="7884935" y="4404128"/>
            <a:ext cx="635" cy="2160000"/>
          </a:xfrm>
          <a:prstGeom prst="line">
            <a:avLst/>
          </a:prstGeom>
          <a:ln>
            <a:solidFill>
              <a:srgbClr val="1A237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69"/>
          <p:cNvCxnSpPr/>
          <p:nvPr/>
        </p:nvCxnSpPr>
        <p:spPr>
          <a:xfrm>
            <a:off x="9989960" y="4404128"/>
            <a:ext cx="635" cy="2160000"/>
          </a:xfrm>
          <a:prstGeom prst="line">
            <a:avLst/>
          </a:prstGeom>
          <a:ln>
            <a:solidFill>
              <a:srgbClr val="1A237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Текстовое поле 91"/>
          <p:cNvSpPr txBox="1"/>
          <p:nvPr/>
        </p:nvSpPr>
        <p:spPr>
          <a:xfrm>
            <a:off x="244475" y="4358005"/>
            <a:ext cx="382841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ru-RU" sz="1400" b="1" dirty="0">
                <a:latin typeface="Cambria" panose="02040503050406030204" pitchFamily="18" charset="0"/>
                <a:cs typeface="Cambria" panose="02040503050406030204" pitchFamily="18" charset="0"/>
              </a:rPr>
              <a:t>Activities in clubs and projects</a:t>
            </a:r>
          </a:p>
        </p:txBody>
      </p:sp>
      <p:sp>
        <p:nvSpPr>
          <p:cNvPr id="93" name="Текстовое поле 92"/>
          <p:cNvSpPr txBox="1"/>
          <p:nvPr/>
        </p:nvSpPr>
        <p:spPr>
          <a:xfrm>
            <a:off x="4366260" y="4358005"/>
            <a:ext cx="346138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ru-RU" sz="1400" b="1" dirty="0">
                <a:latin typeface="Cambria" panose="02040503050406030204" pitchFamily="18" charset="0"/>
                <a:cs typeface="Cambria" panose="02040503050406030204" pitchFamily="18" charset="0"/>
              </a:rPr>
              <a:t>Scientific activity</a:t>
            </a:r>
          </a:p>
        </p:txBody>
      </p:sp>
      <p:sp>
        <p:nvSpPr>
          <p:cNvPr id="94" name="Текстовое поле 93"/>
          <p:cNvSpPr txBox="1"/>
          <p:nvPr/>
        </p:nvSpPr>
        <p:spPr>
          <a:xfrm>
            <a:off x="7886065" y="4358005"/>
            <a:ext cx="210312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ru-RU" sz="1400" b="1" dirty="0">
                <a:latin typeface="Cambria" panose="02040503050406030204" pitchFamily="18" charset="0"/>
                <a:cs typeface="Cambria" panose="02040503050406030204" pitchFamily="18" charset="0"/>
              </a:rPr>
              <a:t>Modern Library</a:t>
            </a:r>
          </a:p>
        </p:txBody>
      </p:sp>
      <p:sp>
        <p:nvSpPr>
          <p:cNvPr id="95" name="Текстовое поле 94"/>
          <p:cNvSpPr txBox="1"/>
          <p:nvPr/>
        </p:nvSpPr>
        <p:spPr>
          <a:xfrm>
            <a:off x="10027920" y="4358005"/>
            <a:ext cx="195072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ru-RU" sz="1100" b="1" dirty="0">
                <a:latin typeface="Cambria" panose="02040503050406030204" pitchFamily="18" charset="0"/>
                <a:cs typeface="Cambria" panose="02040503050406030204" pitchFamily="18" charset="0"/>
              </a:rPr>
              <a:t>Student dormitory with</a:t>
            </a:r>
            <a:br>
              <a:rPr lang="en-US" altLang="ru-RU" sz="1100" b="1" dirty="0">
                <a:latin typeface="Cambria" panose="02040503050406030204" pitchFamily="18" charset="0"/>
                <a:cs typeface="Cambria" panose="02040503050406030204" pitchFamily="18" charset="0"/>
              </a:rPr>
            </a:br>
            <a:r>
              <a:rPr lang="en-US" altLang="ru-RU" sz="1100" b="1" dirty="0">
                <a:latin typeface="Cambria" panose="02040503050406030204" pitchFamily="18" charset="0"/>
                <a:cs typeface="Cambria" panose="02040503050406030204" pitchFamily="18" charset="0"/>
              </a:rPr>
              <a:t>all amenities</a:t>
            </a:r>
          </a:p>
        </p:txBody>
      </p:sp>
      <p:grpSp>
        <p:nvGrpSpPr>
          <p:cNvPr id="103" name="Группа 102"/>
          <p:cNvGrpSpPr/>
          <p:nvPr/>
        </p:nvGrpSpPr>
        <p:grpSpPr>
          <a:xfrm>
            <a:off x="339725" y="4623435"/>
            <a:ext cx="3757295" cy="1943735"/>
            <a:chOff x="385" y="7281"/>
            <a:chExt cx="5917" cy="3061"/>
          </a:xfrm>
        </p:grpSpPr>
        <p:pic>
          <p:nvPicPr>
            <p:cNvPr id="96" name="Изображение 95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85" y="7287"/>
              <a:ext cx="2042" cy="1529"/>
            </a:xfrm>
            <a:prstGeom prst="rect">
              <a:avLst/>
            </a:prstGeom>
          </p:spPr>
        </p:pic>
        <p:pic>
          <p:nvPicPr>
            <p:cNvPr id="97" name="Изображение 96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 rot="16200000">
              <a:off x="641" y="8560"/>
              <a:ext cx="1526" cy="2039"/>
            </a:xfrm>
            <a:prstGeom prst="rect">
              <a:avLst/>
            </a:prstGeom>
          </p:spPr>
        </p:pic>
        <p:pic>
          <p:nvPicPr>
            <p:cNvPr id="98" name="Изображение 97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2431" y="7281"/>
              <a:ext cx="2040" cy="1526"/>
            </a:xfrm>
            <a:prstGeom prst="rect">
              <a:avLst/>
            </a:prstGeom>
          </p:spPr>
        </p:pic>
        <p:pic>
          <p:nvPicPr>
            <p:cNvPr id="100" name="Изображение 1"/>
            <p:cNvPicPr>
              <a:picLocks noChangeAspect="1"/>
            </p:cNvPicPr>
            <p:nvPr/>
          </p:nvPicPr>
          <p:blipFill>
            <a:blip r:embed="rId14"/>
            <a:srcRect t="16745"/>
            <a:stretch>
              <a:fillRect/>
            </a:stretch>
          </p:blipFill>
          <p:spPr>
            <a:xfrm>
              <a:off x="4458" y="8807"/>
              <a:ext cx="1844" cy="152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" name="Изображение 2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2431" y="8817"/>
              <a:ext cx="2020" cy="15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2" name="Изображение 3"/>
            <p:cNvPicPr>
              <a:picLocks noChangeAspect="1"/>
            </p:cNvPicPr>
            <p:nvPr/>
          </p:nvPicPr>
          <p:blipFill>
            <a:blip r:embed="rId16"/>
            <a:srcRect t="20221" b="11345"/>
            <a:stretch>
              <a:fillRect/>
            </a:stretch>
          </p:blipFill>
          <p:spPr>
            <a:xfrm>
              <a:off x="4475" y="7287"/>
              <a:ext cx="1813" cy="151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3" name="Группа 112"/>
          <p:cNvGrpSpPr/>
          <p:nvPr/>
        </p:nvGrpSpPr>
        <p:grpSpPr>
          <a:xfrm>
            <a:off x="10064115" y="4937760"/>
            <a:ext cx="1885950" cy="1623060"/>
            <a:chOff x="14410" y="6762"/>
            <a:chExt cx="5117" cy="3412"/>
          </a:xfrm>
        </p:grpSpPr>
        <p:pic>
          <p:nvPicPr>
            <p:cNvPr id="108" name="Изображение 107" descr="4928x3264 (16)-1686743250331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14410" y="6762"/>
              <a:ext cx="2550" cy="1701"/>
            </a:xfrm>
            <a:prstGeom prst="rect">
              <a:avLst/>
            </a:prstGeom>
          </p:spPr>
        </p:pic>
        <p:pic>
          <p:nvPicPr>
            <p:cNvPr id="109" name="Изображение 108" descr="4928x3264 (11)-1686743250344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16961" y="6762"/>
              <a:ext cx="2567" cy="1701"/>
            </a:xfrm>
            <a:prstGeom prst="rect">
              <a:avLst/>
            </a:prstGeom>
          </p:spPr>
        </p:pic>
        <p:pic>
          <p:nvPicPr>
            <p:cNvPr id="111" name="Изображение 110" descr="4928x3264 (5)-1686743250353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14410" y="8474"/>
              <a:ext cx="2551" cy="1701"/>
            </a:xfrm>
            <a:prstGeom prst="rect">
              <a:avLst/>
            </a:prstGeom>
          </p:spPr>
        </p:pic>
        <p:pic>
          <p:nvPicPr>
            <p:cNvPr id="112" name="Изображение 111" descr="4928x3264 (4)-1686743250365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16961" y="8467"/>
              <a:ext cx="2567" cy="1701"/>
            </a:xfrm>
            <a:prstGeom prst="rect">
              <a:avLst/>
            </a:prstGeom>
          </p:spPr>
        </p:pic>
      </p:grpSp>
      <p:grpSp>
        <p:nvGrpSpPr>
          <p:cNvPr id="119" name="Группа 118"/>
          <p:cNvGrpSpPr/>
          <p:nvPr/>
        </p:nvGrpSpPr>
        <p:grpSpPr>
          <a:xfrm>
            <a:off x="4375785" y="4626610"/>
            <a:ext cx="3431540" cy="1931035"/>
            <a:chOff x="6876" y="7286"/>
            <a:chExt cx="5500" cy="3011"/>
          </a:xfrm>
        </p:grpSpPr>
        <p:pic>
          <p:nvPicPr>
            <p:cNvPr id="104" name="Изображение 103"/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6876" y="7290"/>
              <a:ext cx="2037" cy="1530"/>
            </a:xfrm>
            <a:prstGeom prst="rect">
              <a:avLst/>
            </a:prstGeom>
          </p:spPr>
        </p:pic>
        <p:pic>
          <p:nvPicPr>
            <p:cNvPr id="105" name="Изображение 104"/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6890" y="8811"/>
              <a:ext cx="2649" cy="1486"/>
            </a:xfrm>
            <a:prstGeom prst="rect">
              <a:avLst/>
            </a:prstGeom>
          </p:spPr>
        </p:pic>
        <p:pic>
          <p:nvPicPr>
            <p:cNvPr id="114" name="Изображение 113"/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9539" y="8811"/>
              <a:ext cx="1113" cy="1486"/>
            </a:xfrm>
            <a:prstGeom prst="rect">
              <a:avLst/>
            </a:prstGeom>
          </p:spPr>
        </p:pic>
        <p:pic>
          <p:nvPicPr>
            <p:cNvPr id="115" name="Изображение 114"/>
            <p:cNvPicPr>
              <a:picLocks noChangeAspect="1"/>
            </p:cNvPicPr>
            <p:nvPr/>
          </p:nvPicPr>
          <p:blipFill>
            <a:blip r:embed="rId24"/>
            <a:stretch>
              <a:fillRect/>
            </a:stretch>
          </p:blipFill>
          <p:spPr>
            <a:xfrm>
              <a:off x="10945" y="7290"/>
              <a:ext cx="1431" cy="1521"/>
            </a:xfrm>
            <a:prstGeom prst="rect">
              <a:avLst/>
            </a:prstGeom>
          </p:spPr>
        </p:pic>
        <p:pic>
          <p:nvPicPr>
            <p:cNvPr id="116" name="Изображение 115"/>
            <p:cNvPicPr>
              <a:picLocks noChangeAspect="1"/>
            </p:cNvPicPr>
            <p:nvPr/>
          </p:nvPicPr>
          <p:blipFill>
            <a:blip r:embed="rId25"/>
            <a:stretch>
              <a:fillRect/>
            </a:stretch>
          </p:blipFill>
          <p:spPr>
            <a:xfrm>
              <a:off x="8913" y="7286"/>
              <a:ext cx="2032" cy="1525"/>
            </a:xfrm>
            <a:prstGeom prst="rect">
              <a:avLst/>
            </a:prstGeom>
          </p:spPr>
        </p:pic>
        <p:pic>
          <p:nvPicPr>
            <p:cNvPr id="118" name="Изображение 117"/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10652" y="8811"/>
              <a:ext cx="1725" cy="1481"/>
            </a:xfrm>
            <a:prstGeom prst="rect">
              <a:avLst/>
            </a:prstGeom>
          </p:spPr>
        </p:pic>
      </p:grpSp>
      <p:grpSp>
        <p:nvGrpSpPr>
          <p:cNvPr id="128" name="Группа 127"/>
          <p:cNvGrpSpPr/>
          <p:nvPr/>
        </p:nvGrpSpPr>
        <p:grpSpPr>
          <a:xfrm>
            <a:off x="7925435" y="4629150"/>
            <a:ext cx="2004060" cy="1924685"/>
            <a:chOff x="10889" y="6936"/>
            <a:chExt cx="4465" cy="3406"/>
          </a:xfrm>
        </p:grpSpPr>
        <p:pic>
          <p:nvPicPr>
            <p:cNvPr id="124" name="Изображение 123"/>
            <p:cNvPicPr>
              <a:picLocks noChangeAspect="1"/>
            </p:cNvPicPr>
            <p:nvPr/>
          </p:nvPicPr>
          <p:blipFill>
            <a:blip r:embed="rId27"/>
            <a:stretch>
              <a:fillRect/>
            </a:stretch>
          </p:blipFill>
          <p:spPr>
            <a:xfrm>
              <a:off x="13197" y="8642"/>
              <a:ext cx="2157" cy="1701"/>
            </a:xfrm>
            <a:prstGeom prst="rect">
              <a:avLst/>
            </a:prstGeom>
          </p:spPr>
        </p:pic>
        <p:pic>
          <p:nvPicPr>
            <p:cNvPr id="125" name="Изображение 124"/>
            <p:cNvPicPr>
              <a:picLocks noChangeAspect="1"/>
            </p:cNvPicPr>
            <p:nvPr/>
          </p:nvPicPr>
          <p:blipFill>
            <a:blip r:embed="rId28"/>
            <a:stretch>
              <a:fillRect/>
            </a:stretch>
          </p:blipFill>
          <p:spPr>
            <a:xfrm>
              <a:off x="10889" y="8642"/>
              <a:ext cx="2308" cy="1701"/>
            </a:xfrm>
            <a:prstGeom prst="rect">
              <a:avLst/>
            </a:prstGeom>
          </p:spPr>
        </p:pic>
        <p:pic>
          <p:nvPicPr>
            <p:cNvPr id="126" name="Изображение 125"/>
            <p:cNvPicPr>
              <a:picLocks noChangeAspect="1"/>
            </p:cNvPicPr>
            <p:nvPr/>
          </p:nvPicPr>
          <p:blipFill>
            <a:blip r:embed="rId29"/>
            <a:srcRect t="15519" b="36926"/>
            <a:stretch>
              <a:fillRect/>
            </a:stretch>
          </p:blipFill>
          <p:spPr>
            <a:xfrm>
              <a:off x="10889" y="6936"/>
              <a:ext cx="2681" cy="1701"/>
            </a:xfrm>
            <a:prstGeom prst="rect">
              <a:avLst/>
            </a:prstGeom>
          </p:spPr>
        </p:pic>
        <p:pic>
          <p:nvPicPr>
            <p:cNvPr id="127" name="Изображение 126"/>
            <p:cNvPicPr>
              <a:picLocks noChangeAspect="1"/>
            </p:cNvPicPr>
            <p:nvPr/>
          </p:nvPicPr>
          <p:blipFill>
            <a:blip r:embed="rId30"/>
            <a:srcRect t="7140" b="7486"/>
            <a:stretch>
              <a:fillRect/>
            </a:stretch>
          </p:blipFill>
          <p:spPr>
            <a:xfrm>
              <a:off x="13570" y="6936"/>
              <a:ext cx="1784" cy="1700"/>
            </a:xfrm>
            <a:prstGeom prst="rect">
              <a:avLst/>
            </a:prstGeom>
          </p:spPr>
        </p:pic>
      </p:grpSp>
      <p:pic>
        <p:nvPicPr>
          <p:cNvPr id="75" name="Изображение 74" descr="Logo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9885045" y="-25400"/>
            <a:ext cx="2316480" cy="85344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979670" y="1223010"/>
            <a:ext cx="2653030" cy="26104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Рисунок 19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981" y="17807"/>
            <a:ext cx="798645" cy="76816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102575" y="5128202"/>
            <a:ext cx="1815875" cy="746537"/>
          </a:xfrm>
          <a:prstGeom prst="rect">
            <a:avLst/>
          </a:prstGeom>
          <a:ln w="12700">
            <a:solidFill>
              <a:srgbClr val="1A237E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: скругленные верхние углы 113"/>
          <p:cNvSpPr/>
          <p:nvPr/>
        </p:nvSpPr>
        <p:spPr>
          <a:xfrm flipV="1">
            <a:off x="6098933" y="4968188"/>
            <a:ext cx="1825868" cy="491761"/>
          </a:xfrm>
          <a:prstGeom prst="round2SameRect">
            <a:avLst>
              <a:gd name="adj1" fmla="val 8575"/>
              <a:gd name="adj2" fmla="val 12620"/>
            </a:avLst>
          </a:prstGeom>
          <a:solidFill>
            <a:srgbClr val="354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013260" y="5179719"/>
            <a:ext cx="3791390" cy="1502969"/>
          </a:xfrm>
          <a:prstGeom prst="rect">
            <a:avLst/>
          </a:prstGeom>
          <a:ln w="12700">
            <a:solidFill>
              <a:srgbClr val="1A237E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125520" y="2873766"/>
            <a:ext cx="1782829" cy="594979"/>
          </a:xfrm>
          <a:prstGeom prst="rect">
            <a:avLst/>
          </a:prstGeom>
          <a:ln w="12700">
            <a:solidFill>
              <a:srgbClr val="1A237E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005406" y="2873766"/>
            <a:ext cx="1737823" cy="594979"/>
          </a:xfrm>
          <a:prstGeom prst="rect">
            <a:avLst/>
          </a:prstGeom>
          <a:ln w="12700">
            <a:solidFill>
              <a:srgbClr val="1A237E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195120" y="2873767"/>
            <a:ext cx="1814310" cy="585056"/>
          </a:xfrm>
          <a:prstGeom prst="rect">
            <a:avLst/>
          </a:prstGeom>
          <a:ln w="12700">
            <a:solidFill>
              <a:srgbClr val="1A237E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2144818" y="4310994"/>
            <a:ext cx="0" cy="377133"/>
          </a:xfrm>
          <a:prstGeom prst="line">
            <a:avLst/>
          </a:prstGeom>
          <a:ln>
            <a:solidFill>
              <a:srgbClr val="1A237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63174" y="4338531"/>
            <a:ext cx="0" cy="377133"/>
          </a:xfrm>
          <a:prstGeom prst="line">
            <a:avLst/>
          </a:prstGeom>
          <a:ln>
            <a:solidFill>
              <a:srgbClr val="1A237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2173642" y="4241521"/>
          <a:ext cx="788092" cy="508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Image" r:id="rId5" imgW="5248275" imgH="3162300" progId="Photoshop.Image.12">
                  <p:embed/>
                </p:oleObj>
              </mc:Choice>
              <mc:Fallback>
                <p:oleObj name="Image" r:id="rId5" imgW="5248275" imgH="3162300" progId="Photoshop.Image.12">
                  <p:embed/>
                  <p:pic>
                    <p:nvPicPr>
                      <p:cNvPr id="0" name="Объект 2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73642" y="4241521"/>
                        <a:ext cx="788092" cy="5087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3748044" y="4909459"/>
            <a:ext cx="2143125" cy="1754831"/>
          </a:xfrm>
          <a:prstGeom prst="rect">
            <a:avLst/>
          </a:prstGeom>
          <a:ln w="12700">
            <a:solidFill>
              <a:srgbClr val="1A237E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: скругленные верхние углы 113"/>
          <p:cNvSpPr/>
          <p:nvPr/>
        </p:nvSpPr>
        <p:spPr>
          <a:xfrm flipV="1">
            <a:off x="3788681" y="4752654"/>
            <a:ext cx="2154920" cy="898970"/>
          </a:xfrm>
          <a:prstGeom prst="round2SameRect">
            <a:avLst>
              <a:gd name="adj1" fmla="val 8575"/>
              <a:gd name="adj2" fmla="val 12620"/>
            </a:avLst>
          </a:prstGeom>
          <a:solidFill>
            <a:srgbClr val="354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46769" y="2903943"/>
            <a:ext cx="5596831" cy="1215025"/>
          </a:xfrm>
          <a:prstGeom prst="rect">
            <a:avLst/>
          </a:prstGeom>
          <a:ln w="12700">
            <a:solidFill>
              <a:srgbClr val="1A237E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99899" y="737487"/>
            <a:ext cx="5545931" cy="1800811"/>
          </a:xfrm>
          <a:prstGeom prst="rect">
            <a:avLst/>
          </a:prstGeom>
          <a:ln w="12700">
            <a:solidFill>
              <a:srgbClr val="1A237E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68854" y="930164"/>
            <a:ext cx="5036560" cy="188122"/>
          </a:xfrm>
          <a:prstGeom prst="rect">
            <a:avLst/>
          </a:prstGeom>
          <a:solidFill>
            <a:srgbClr val="F4F4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Прямоугольник: скругленные верхние углы 113"/>
          <p:cNvSpPr/>
          <p:nvPr/>
        </p:nvSpPr>
        <p:spPr>
          <a:xfrm flipV="1">
            <a:off x="335209" y="828278"/>
            <a:ext cx="5608391" cy="363533"/>
          </a:xfrm>
          <a:prstGeom prst="round2SameRect">
            <a:avLst>
              <a:gd name="adj1" fmla="val 18464"/>
              <a:gd name="adj2" fmla="val 21452"/>
            </a:avLst>
          </a:prstGeom>
          <a:solidFill>
            <a:srgbClr val="354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Прямоугольник: скругленные верхние углы 113"/>
          <p:cNvSpPr/>
          <p:nvPr/>
        </p:nvSpPr>
        <p:spPr>
          <a:xfrm flipV="1">
            <a:off x="335209" y="2695175"/>
            <a:ext cx="5608391" cy="248779"/>
          </a:xfrm>
          <a:prstGeom prst="round2SameRect">
            <a:avLst>
              <a:gd name="adj1" fmla="val 18464"/>
              <a:gd name="adj2" fmla="val 21452"/>
            </a:avLst>
          </a:prstGeom>
          <a:solidFill>
            <a:srgbClr val="354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12632" y="934628"/>
            <a:ext cx="5430968" cy="291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sz="2000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MAIN AREAS OF ACTIVITY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29530" y="1940561"/>
            <a:ext cx="1355727" cy="450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Technologies for obtaining new types of products from petroleum products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1752522" y="1940561"/>
            <a:ext cx="141375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sz="800" dirty="0">
                <a:solidFill>
                  <a:schemeClr val="tx1"/>
                </a:solidFill>
                <a:latin typeface="Cambria" panose="02040503050406030204" pitchFamily="18" charset="0"/>
              </a:rPr>
              <a:t>Development of new petroleum products and study of quality indicators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3263334" y="1940561"/>
            <a:ext cx="1134495" cy="450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sz="1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Localization of imported and expensive products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4517912" y="1940561"/>
            <a:ext cx="1338944" cy="450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Recycling of waste and solving environmental problems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363174" y="3013316"/>
            <a:ext cx="2598560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79705">
              <a:lnSpc>
                <a:spcPct val="150000"/>
              </a:lnSpc>
            </a:pPr>
            <a:r>
              <a:rPr lang="en-US" alt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1. IT and mobile design</a:t>
            </a:r>
          </a:p>
          <a:p>
            <a:pPr algn="just" defTabSz="179705">
              <a:lnSpc>
                <a:spcPct val="150000"/>
              </a:lnSpc>
            </a:pPr>
            <a:r>
              <a:rPr lang="en-US" alt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2. Chemical biology and special fluids</a:t>
            </a:r>
          </a:p>
          <a:p>
            <a:pPr algn="just" defTabSz="179705">
              <a:lnSpc>
                <a:spcPct val="150000"/>
              </a:lnSpc>
            </a:pPr>
            <a:r>
              <a:rPr lang="en-US" alt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3. Catalysts and sorbents</a:t>
            </a:r>
          </a:p>
          <a:p>
            <a:pPr algn="just" defTabSz="179705">
              <a:lnSpc>
                <a:spcPct val="150000"/>
              </a:lnSpc>
            </a:pPr>
            <a:r>
              <a:rPr lang="en-US" alt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4. Ecology and waste-free technologies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460201" y="2736704"/>
            <a:ext cx="5430968" cy="291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sz="2000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LIST OF SCIENTIFIC DIRECTIONS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3326148" y="3066807"/>
            <a:ext cx="2530650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79705">
              <a:lnSpc>
                <a:spcPct val="150000"/>
              </a:lnSpc>
            </a:pPr>
            <a:r>
              <a:rPr lang="en-US" alt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5. Alternative fuels</a:t>
            </a:r>
          </a:p>
          <a:p>
            <a:pPr algn="just" defTabSz="179705">
              <a:lnSpc>
                <a:spcPct val="150000"/>
              </a:lnSpc>
            </a:pPr>
            <a:r>
              <a:rPr lang="en-US" alt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6. Secondary raw materials and waste</a:t>
            </a:r>
          </a:p>
          <a:p>
            <a:pPr algn="just" defTabSz="179705">
              <a:lnSpc>
                <a:spcPct val="150000"/>
              </a:lnSpc>
            </a:pPr>
            <a:r>
              <a:rPr lang="en-US" alt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7. New types of products</a:t>
            </a:r>
          </a:p>
          <a:p>
            <a:pPr algn="just" defTabSz="179705">
              <a:lnSpc>
                <a:spcPct val="150000"/>
              </a:lnSpc>
            </a:pPr>
            <a:r>
              <a:rPr lang="en-US" alt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8. Process design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2781300" y="4182110"/>
            <a:ext cx="1332230" cy="701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179705"/>
            <a:r>
              <a:rPr lang="en-US" altLang="ru-RU" sz="12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Number of students engaged in scientific work</a:t>
            </a:r>
          </a:p>
          <a:p>
            <a:pPr algn="just" defTabSz="179705"/>
            <a:r>
              <a:rPr lang="en-US" altLang="ru-RU" sz="2500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50 people</a:t>
            </a:r>
          </a:p>
        </p:txBody>
      </p:sp>
      <p:sp>
        <p:nvSpPr>
          <p:cNvPr id="39" name="Прямоугольник: скругленные верхние углы 113"/>
          <p:cNvSpPr/>
          <p:nvPr/>
        </p:nvSpPr>
        <p:spPr>
          <a:xfrm flipV="1">
            <a:off x="323952" y="4784429"/>
            <a:ext cx="3259060" cy="562008"/>
          </a:xfrm>
          <a:prstGeom prst="round2SameRect">
            <a:avLst>
              <a:gd name="adj1" fmla="val 18464"/>
              <a:gd name="adj2" fmla="val 21452"/>
            </a:avLst>
          </a:prstGeom>
          <a:solidFill>
            <a:srgbClr val="354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55855" y="4821709"/>
            <a:ext cx="3187306" cy="808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INDICATORS OF THE IMPLEMENTATION OF SCIENTIFIC AND PRACTICAL PROJECTS IN THE OIL AND GAS INDUSTRY IN OUR COUNTRY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3800475" y="4868071"/>
            <a:ext cx="2173606" cy="691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sz="1500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THE AMOUNT OF WORK PERFORMED UNDER BUSINESS CONTRACTS WITH MANUFACTURING ENTERPRISES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4140094" y="5673350"/>
            <a:ext cx="1808587" cy="1046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79705">
              <a:spcAft>
                <a:spcPts val="400"/>
              </a:spcAft>
            </a:pPr>
            <a:r>
              <a:rPr 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2021 </a:t>
            </a:r>
            <a:r>
              <a:rPr lang="en-US" alt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y</a:t>
            </a:r>
            <a:r>
              <a:rPr 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– 0</a:t>
            </a:r>
            <a:r>
              <a:rPr lang="en-US" alt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UZS</a:t>
            </a:r>
            <a:endParaRPr lang="ru-RU" sz="1500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algn="just" defTabSz="179705">
              <a:spcAft>
                <a:spcPts val="400"/>
              </a:spcAft>
            </a:pPr>
            <a:r>
              <a:rPr 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2022 </a:t>
            </a:r>
            <a:r>
              <a:rPr lang="en-US" alt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y</a:t>
            </a:r>
            <a:r>
              <a:rPr 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– 600 </a:t>
            </a:r>
            <a:r>
              <a:rPr lang="en-US" alt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mln. UZS</a:t>
            </a:r>
            <a:r>
              <a:rPr 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</a:p>
          <a:p>
            <a:pPr algn="just" defTabSz="179705">
              <a:spcAft>
                <a:spcPts val="400"/>
              </a:spcAft>
            </a:pPr>
            <a:r>
              <a:rPr 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2023 </a:t>
            </a:r>
            <a:r>
              <a:rPr lang="en-US" alt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y</a:t>
            </a:r>
            <a:r>
              <a:rPr 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–156 </a:t>
            </a:r>
            <a:r>
              <a:rPr lang="en-US" alt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mln UZS</a:t>
            </a:r>
            <a:endParaRPr lang="ru-RU" sz="1500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algn="just" defTabSz="179705">
              <a:spcAft>
                <a:spcPts val="400"/>
              </a:spcAft>
            </a:pPr>
            <a:r>
              <a:rPr 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2024 </a:t>
            </a:r>
            <a:r>
              <a:rPr lang="en-US" alt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y</a:t>
            </a:r>
            <a:r>
              <a:rPr 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– 600 </a:t>
            </a:r>
            <a:r>
              <a:rPr lang="en-US" alt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mln UZS</a:t>
            </a:r>
            <a:r>
              <a:rPr 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 </a:t>
            </a:r>
          </a:p>
          <a:p>
            <a:pPr algn="just" defTabSz="179705">
              <a:spcAft>
                <a:spcPts val="400"/>
              </a:spcAft>
            </a:pPr>
            <a:r>
              <a:rPr 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2025 </a:t>
            </a:r>
            <a:r>
              <a:rPr lang="en-US" alt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y</a:t>
            </a:r>
            <a:r>
              <a:rPr 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– 800 </a:t>
            </a:r>
            <a:r>
              <a:rPr lang="en-US" alt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mln UZS</a:t>
            </a:r>
            <a:r>
              <a:rPr 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6676446" y="2184830"/>
            <a:ext cx="1918328" cy="231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79705"/>
            <a:r>
              <a:rPr lang="en-US" alt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Localized products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6503596" y="930164"/>
            <a:ext cx="5036560" cy="188122"/>
          </a:xfrm>
          <a:prstGeom prst="rect">
            <a:avLst/>
          </a:prstGeom>
          <a:solidFill>
            <a:srgbClr val="F4F4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Прямоугольник: скругленные верхние углы 113"/>
          <p:cNvSpPr/>
          <p:nvPr/>
        </p:nvSpPr>
        <p:spPr>
          <a:xfrm flipV="1">
            <a:off x="6141123" y="828277"/>
            <a:ext cx="5637220" cy="363533"/>
          </a:xfrm>
          <a:prstGeom prst="round2SameRect">
            <a:avLst>
              <a:gd name="adj1" fmla="val 18464"/>
              <a:gd name="adj2" fmla="val 21452"/>
            </a:avLst>
          </a:prstGeom>
          <a:solidFill>
            <a:srgbClr val="354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141085" y="934720"/>
            <a:ext cx="5637530" cy="270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spc="-10" baseline="30000" dirty="0">
                <a:solidFill>
                  <a:schemeClr val="bg1"/>
                </a:solidFill>
                <a:uFillTx/>
                <a:latin typeface="Cambria" panose="02040503050406030204" pitchFamily="18" charset="0"/>
                <a:ea typeface="+Основной текст (восточно-азиат" charset="0"/>
              </a:rPr>
              <a:t>THE SHARE OF DEVELOPMENTS READY FOR IMPLEMENTATION IN THE INDUSTRY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9262923" y="1880522"/>
            <a:ext cx="2529178" cy="650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705"/>
            <a:r>
              <a:rPr lang="en-US" altLang="ru-RU" sz="1400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Partnerships and enterprises</a:t>
            </a:r>
          </a:p>
          <a:p>
            <a:pPr algn="just" defTabSz="179705"/>
            <a:r>
              <a:rPr 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alt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Uzbekneftegaz JSC, Uzkimyosanoat JSC, Hududgaztaminot JSC, Uztransgaz JSC, Ustyurt Gas Processing Plant, Ferghana Oil Refinery LLC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6503596" y="2644664"/>
            <a:ext cx="5036560" cy="188122"/>
          </a:xfrm>
          <a:prstGeom prst="rect">
            <a:avLst/>
          </a:prstGeom>
          <a:solidFill>
            <a:srgbClr val="F4F4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Прямоугольник: скругленные верхние углы 113"/>
          <p:cNvSpPr/>
          <p:nvPr/>
        </p:nvSpPr>
        <p:spPr>
          <a:xfrm flipV="1">
            <a:off x="6169951" y="2633502"/>
            <a:ext cx="5608391" cy="272808"/>
          </a:xfrm>
          <a:prstGeom prst="round2SameRect">
            <a:avLst>
              <a:gd name="adj1" fmla="val 18464"/>
              <a:gd name="adj2" fmla="val 21452"/>
            </a:avLst>
          </a:prstGeom>
          <a:solidFill>
            <a:srgbClr val="354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6169951" y="2691994"/>
            <a:ext cx="5608391" cy="270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APPROVED DOCUMENTS FOR MANUFACTURED PRODUCTS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6266397" y="2973657"/>
            <a:ext cx="1029302" cy="589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705"/>
            <a:r>
              <a:rPr lang="en-US" altLang="ru-RU" sz="16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Number of patents</a:t>
            </a:r>
            <a:r>
              <a:rPr lang="ru-RU" sz="16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</a:p>
          <a:p>
            <a:pPr algn="ctr" defTabSz="179705"/>
            <a:r>
              <a:rPr lang="ru-RU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7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6201477" y="3585433"/>
            <a:ext cx="5571930" cy="241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705"/>
            <a:r>
              <a:rPr lang="en-US" altLang="ru-RU" sz="1500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PRACTICAL PROJECTS PLANNED FOR IMPLEMENTATION IN 2025-2026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8231966" y="5202100"/>
            <a:ext cx="3581954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79705">
              <a:lnSpc>
                <a:spcPct val="160000"/>
              </a:lnSpc>
            </a:pPr>
            <a:r>
              <a:rPr lang="en-US" altLang="ru-RU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Baku Higher Oil School</a:t>
            </a:r>
          </a:p>
          <a:p>
            <a:pPr algn="just" defTabSz="179705">
              <a:lnSpc>
                <a:spcPct val="160000"/>
              </a:lnSpc>
            </a:pPr>
            <a:r>
              <a:rPr lang="en-US" altLang="ru-RU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Polotsk State University named after </a:t>
            </a:r>
            <a:r>
              <a:rPr lang="en-US" altLang="ru-RU" sz="1300" baseline="30000" dirty="0">
                <a:solidFill>
                  <a:srgbClr val="000000"/>
                </a:solidFill>
                <a:latin typeface="Cambria" panose="02040503050406030204" pitchFamily="18" charset="0"/>
                <a:sym typeface="+mn-ea"/>
              </a:rPr>
              <a:t>Euphrosyne</a:t>
            </a:r>
            <a:endParaRPr lang="en-US" altLang="ru-RU" sz="1300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algn="just" defTabSz="179705">
              <a:lnSpc>
                <a:spcPct val="160000"/>
              </a:lnSpc>
            </a:pPr>
            <a:r>
              <a:rPr lang="en-US" altLang="ru-RU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Ukrainian University of Chemical Technology</a:t>
            </a:r>
          </a:p>
          <a:p>
            <a:pPr algn="just" defTabSz="179705">
              <a:lnSpc>
                <a:spcPct val="160000"/>
              </a:lnSpc>
            </a:pPr>
            <a:r>
              <a:rPr lang="en-US" altLang="ru-RU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Kazakh State University named after </a:t>
            </a:r>
            <a:r>
              <a:rPr lang="en-US" altLang="ru-RU" sz="1300" baseline="30000" dirty="0">
                <a:solidFill>
                  <a:srgbClr val="000000"/>
                </a:solidFill>
                <a:latin typeface="Cambria" panose="02040503050406030204" pitchFamily="18" charset="0"/>
                <a:sym typeface="+mn-ea"/>
              </a:rPr>
              <a:t>Mukhtar Avezov</a:t>
            </a:r>
            <a:endParaRPr lang="en-US" altLang="ru-RU" sz="1300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algn="just" defTabSz="179705">
              <a:lnSpc>
                <a:spcPct val="160000"/>
              </a:lnSpc>
            </a:pPr>
            <a:r>
              <a:rPr lang="en-US" altLang="ru-RU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Moscow State University named after </a:t>
            </a:r>
            <a:r>
              <a:rPr lang="en-US" altLang="ru-RU" sz="1300" baseline="30000" dirty="0">
                <a:solidFill>
                  <a:srgbClr val="000000"/>
                </a:solidFill>
                <a:latin typeface="Cambria" panose="02040503050406030204" pitchFamily="18" charset="0"/>
                <a:sym typeface="+mn-ea"/>
              </a:rPr>
              <a:t>Lomonosov</a:t>
            </a:r>
            <a:endParaRPr lang="en-US" altLang="ru-RU" sz="1300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algn="just" defTabSz="179705">
              <a:lnSpc>
                <a:spcPct val="160000"/>
              </a:lnSpc>
            </a:pPr>
            <a:r>
              <a:rPr lang="en-US" altLang="ru-RU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Kazan Federal University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6141122" y="5481830"/>
            <a:ext cx="1783677" cy="370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79705"/>
            <a:r>
              <a:rPr lang="en-US" alt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Local publishers	</a:t>
            </a:r>
            <a:r>
              <a:rPr 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			</a:t>
            </a:r>
            <a:r>
              <a:rPr lang="ru-RU" sz="14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51</a:t>
            </a:r>
          </a:p>
          <a:p>
            <a:pPr algn="just" defTabSz="179705"/>
            <a:r>
              <a:rPr lang="en-US" alt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International		</a:t>
            </a:r>
            <a:r>
              <a:rPr 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			</a:t>
            </a:r>
            <a:r>
              <a:rPr lang="ru-RU" sz="14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10 </a:t>
            </a:r>
          </a:p>
        </p:txBody>
      </p:sp>
      <p:grpSp>
        <p:nvGrpSpPr>
          <p:cNvPr id="59" name="Группа 58"/>
          <p:cNvGrpSpPr/>
          <p:nvPr/>
        </p:nvGrpSpPr>
        <p:grpSpPr>
          <a:xfrm>
            <a:off x="418538" y="1245100"/>
            <a:ext cx="137766" cy="1314787"/>
            <a:chOff x="418538" y="1245100"/>
            <a:chExt cx="137766" cy="1314787"/>
          </a:xfrm>
        </p:grpSpPr>
        <p:sp>
          <p:nvSpPr>
            <p:cNvPr id="60" name="Равнобедренный треугольник 59"/>
            <p:cNvSpPr/>
            <p:nvPr/>
          </p:nvSpPr>
          <p:spPr>
            <a:xfrm rot="5400000">
              <a:off x="407516" y="1256122"/>
              <a:ext cx="159809" cy="137766"/>
            </a:xfrm>
            <a:prstGeom prst="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1" name="Прямая соединительная линия 60"/>
            <p:cNvCxnSpPr/>
            <p:nvPr/>
          </p:nvCxnSpPr>
          <p:spPr>
            <a:xfrm>
              <a:off x="445910" y="1352953"/>
              <a:ext cx="8775" cy="1206934"/>
            </a:xfrm>
            <a:prstGeom prst="line">
              <a:avLst/>
            </a:prstGeom>
            <a:ln>
              <a:solidFill>
                <a:srgbClr val="1A237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Группа 61"/>
          <p:cNvGrpSpPr/>
          <p:nvPr/>
        </p:nvGrpSpPr>
        <p:grpSpPr>
          <a:xfrm>
            <a:off x="1736163" y="1245100"/>
            <a:ext cx="137766" cy="1314787"/>
            <a:chOff x="418538" y="1245100"/>
            <a:chExt cx="137766" cy="1314787"/>
          </a:xfrm>
        </p:grpSpPr>
        <p:sp>
          <p:nvSpPr>
            <p:cNvPr id="63" name="Равнобедренный треугольник 62"/>
            <p:cNvSpPr/>
            <p:nvPr/>
          </p:nvSpPr>
          <p:spPr>
            <a:xfrm rot="5400000">
              <a:off x="407516" y="1256122"/>
              <a:ext cx="159809" cy="137766"/>
            </a:xfrm>
            <a:prstGeom prst="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4" name="Прямая соединительная линия 63"/>
            <p:cNvCxnSpPr/>
            <p:nvPr/>
          </p:nvCxnSpPr>
          <p:spPr>
            <a:xfrm>
              <a:off x="445910" y="1352953"/>
              <a:ext cx="8775" cy="1206934"/>
            </a:xfrm>
            <a:prstGeom prst="line">
              <a:avLst/>
            </a:prstGeom>
            <a:ln>
              <a:solidFill>
                <a:srgbClr val="1A237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Группа 64"/>
          <p:cNvGrpSpPr/>
          <p:nvPr/>
        </p:nvGrpSpPr>
        <p:grpSpPr>
          <a:xfrm>
            <a:off x="3188725" y="1245100"/>
            <a:ext cx="137766" cy="1314787"/>
            <a:chOff x="418538" y="1245100"/>
            <a:chExt cx="137766" cy="1314787"/>
          </a:xfrm>
        </p:grpSpPr>
        <p:sp>
          <p:nvSpPr>
            <p:cNvPr id="66" name="Равнобедренный треугольник 65"/>
            <p:cNvSpPr/>
            <p:nvPr/>
          </p:nvSpPr>
          <p:spPr>
            <a:xfrm rot="5400000">
              <a:off x="407516" y="1256122"/>
              <a:ext cx="159809" cy="137766"/>
            </a:xfrm>
            <a:prstGeom prst="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7" name="Прямая соединительная линия 66"/>
            <p:cNvCxnSpPr/>
            <p:nvPr/>
          </p:nvCxnSpPr>
          <p:spPr>
            <a:xfrm>
              <a:off x="445910" y="1352953"/>
              <a:ext cx="8775" cy="1206934"/>
            </a:xfrm>
            <a:prstGeom prst="line">
              <a:avLst/>
            </a:prstGeom>
            <a:ln>
              <a:solidFill>
                <a:srgbClr val="1A237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Группа 67"/>
          <p:cNvGrpSpPr/>
          <p:nvPr/>
        </p:nvGrpSpPr>
        <p:grpSpPr>
          <a:xfrm>
            <a:off x="4498413" y="1245100"/>
            <a:ext cx="137766" cy="1314787"/>
            <a:chOff x="418538" y="1245100"/>
            <a:chExt cx="137766" cy="1314787"/>
          </a:xfrm>
        </p:grpSpPr>
        <p:sp>
          <p:nvSpPr>
            <p:cNvPr id="69" name="Равнобедренный треугольник 68"/>
            <p:cNvSpPr/>
            <p:nvPr/>
          </p:nvSpPr>
          <p:spPr>
            <a:xfrm rot="5400000">
              <a:off x="407516" y="1256122"/>
              <a:ext cx="159809" cy="137766"/>
            </a:xfrm>
            <a:prstGeom prst="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0" name="Прямая соединительная линия 69"/>
            <p:cNvCxnSpPr/>
            <p:nvPr/>
          </p:nvCxnSpPr>
          <p:spPr>
            <a:xfrm>
              <a:off x="445910" y="1352953"/>
              <a:ext cx="8775" cy="1206934"/>
            </a:xfrm>
            <a:prstGeom prst="line">
              <a:avLst/>
            </a:prstGeom>
            <a:ln>
              <a:solidFill>
                <a:srgbClr val="1A237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Прямоугольник 76"/>
          <p:cNvSpPr/>
          <p:nvPr/>
        </p:nvSpPr>
        <p:spPr>
          <a:xfrm>
            <a:off x="1010227" y="4218301"/>
            <a:ext cx="1196996" cy="551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705"/>
            <a:r>
              <a:rPr lang="en-US" altLang="ru-RU" sz="12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Number of researchers</a:t>
            </a:r>
          </a:p>
          <a:p>
            <a:pPr algn="just" defTabSz="179705"/>
            <a:r>
              <a:rPr lang="en-US" altLang="ru-RU" sz="2200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25+ people</a:t>
            </a:r>
          </a:p>
        </p:txBody>
      </p:sp>
      <p:graphicFrame>
        <p:nvGraphicFramePr>
          <p:cNvPr id="78" name="Объект 77"/>
          <p:cNvGraphicFramePr>
            <a:graphicFrameLocks noChangeAspect="1"/>
          </p:cNvGraphicFramePr>
          <p:nvPr/>
        </p:nvGraphicFramePr>
        <p:xfrm>
          <a:off x="481812" y="4166332"/>
          <a:ext cx="615751" cy="53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Image" r:id="rId7" imgW="5248275" imgH="4581525" progId="Photoshop.Image.12">
                  <p:embed/>
                </p:oleObj>
              </mc:Choice>
              <mc:Fallback>
                <p:oleObj name="Image" r:id="rId7" imgW="5248275" imgH="4581525" progId="Photoshop.Image.12">
                  <p:embed/>
                  <p:pic>
                    <p:nvPicPr>
                      <p:cNvPr id="0" name="Объект 2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1812" y="4166332"/>
                        <a:ext cx="615751" cy="53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" name="Равнобедренный треугольник 78"/>
          <p:cNvSpPr/>
          <p:nvPr/>
        </p:nvSpPr>
        <p:spPr>
          <a:xfrm rot="5400000">
            <a:off x="2081747" y="4138548"/>
            <a:ext cx="159809" cy="137766"/>
          </a:xfrm>
          <a:prstGeom prst="triangl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Равнобедренный треугольник 79"/>
          <p:cNvSpPr/>
          <p:nvPr/>
        </p:nvSpPr>
        <p:spPr>
          <a:xfrm rot="5400000">
            <a:off x="311706" y="4182770"/>
            <a:ext cx="159809" cy="137766"/>
          </a:xfrm>
          <a:prstGeom prst="triangl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9" name="Равнобедренный треугольник 138"/>
          <p:cNvSpPr/>
          <p:nvPr/>
        </p:nvSpPr>
        <p:spPr>
          <a:xfrm rot="5400000">
            <a:off x="4007509" y="5696819"/>
            <a:ext cx="119288" cy="93156"/>
          </a:xfrm>
          <a:prstGeom prst="triangl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0" name="Равнобедренный треугольник 139"/>
          <p:cNvSpPr/>
          <p:nvPr/>
        </p:nvSpPr>
        <p:spPr>
          <a:xfrm rot="5400000">
            <a:off x="4007509" y="5912719"/>
            <a:ext cx="119288" cy="93156"/>
          </a:xfrm>
          <a:prstGeom prst="triangl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1" name="Равнобедренный треугольник 140"/>
          <p:cNvSpPr/>
          <p:nvPr/>
        </p:nvSpPr>
        <p:spPr>
          <a:xfrm rot="5400000">
            <a:off x="4007509" y="6103219"/>
            <a:ext cx="119288" cy="93156"/>
          </a:xfrm>
          <a:prstGeom prst="triangl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2" name="Равнобедренный треугольник 141"/>
          <p:cNvSpPr/>
          <p:nvPr/>
        </p:nvSpPr>
        <p:spPr>
          <a:xfrm rot="5400000">
            <a:off x="4007509" y="6319119"/>
            <a:ext cx="119288" cy="93156"/>
          </a:xfrm>
          <a:prstGeom prst="triangl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3" name="Равнобедренный треугольник 142"/>
          <p:cNvSpPr/>
          <p:nvPr/>
        </p:nvSpPr>
        <p:spPr>
          <a:xfrm rot="5400000">
            <a:off x="4007509" y="6515969"/>
            <a:ext cx="119288" cy="93156"/>
          </a:xfrm>
          <a:prstGeom prst="triangl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8" name="Прямоугольник 147"/>
          <p:cNvSpPr/>
          <p:nvPr/>
        </p:nvSpPr>
        <p:spPr>
          <a:xfrm>
            <a:off x="9315665" y="1309114"/>
            <a:ext cx="1736176" cy="231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79705"/>
            <a:r>
              <a:rPr lang="en-US" alt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Waste recycling</a:t>
            </a:r>
          </a:p>
        </p:txBody>
      </p:sp>
      <p:sp>
        <p:nvSpPr>
          <p:cNvPr id="149" name="Прямоугольник 148"/>
          <p:cNvSpPr/>
          <p:nvPr/>
        </p:nvSpPr>
        <p:spPr>
          <a:xfrm>
            <a:off x="9315665" y="1609980"/>
            <a:ext cx="1736176" cy="231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79705"/>
            <a:r>
              <a:rPr lang="en-US" alt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Chemical industry products</a:t>
            </a:r>
          </a:p>
        </p:txBody>
      </p:sp>
      <p:sp>
        <p:nvSpPr>
          <p:cNvPr id="150" name="Прямоугольник 149"/>
          <p:cNvSpPr/>
          <p:nvPr/>
        </p:nvSpPr>
        <p:spPr>
          <a:xfrm>
            <a:off x="6661365" y="1293874"/>
            <a:ext cx="1736176" cy="231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79705"/>
            <a:r>
              <a:rPr lang="en-US" alt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New products</a:t>
            </a:r>
          </a:p>
        </p:txBody>
      </p:sp>
      <p:graphicFrame>
        <p:nvGraphicFramePr>
          <p:cNvPr id="152" name="Объект 151"/>
          <p:cNvGraphicFramePr>
            <a:graphicFrameLocks noChangeAspect="1"/>
          </p:cNvGraphicFramePr>
          <p:nvPr/>
        </p:nvGraphicFramePr>
        <p:xfrm>
          <a:off x="9056223" y="1559673"/>
          <a:ext cx="197314" cy="255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Image" r:id="rId9" imgW="1000125" imgH="1276350" progId="Photoshop.Image.12">
                  <p:embed/>
                </p:oleObj>
              </mc:Choice>
              <mc:Fallback>
                <p:oleObj name="Image" r:id="rId9" imgW="1000125" imgH="1276350" progId="Photoshop.Image.12">
                  <p:embed/>
                  <p:pic>
                    <p:nvPicPr>
                      <p:cNvPr id="0" name="Объект 25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056223" y="1559673"/>
                        <a:ext cx="197314" cy="2559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" name="Объект 152"/>
          <p:cNvGraphicFramePr>
            <a:graphicFrameLocks noChangeAspect="1"/>
          </p:cNvGraphicFramePr>
          <p:nvPr/>
        </p:nvGraphicFramePr>
        <p:xfrm>
          <a:off x="8930002" y="2091114"/>
          <a:ext cx="376138" cy="3802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Image" r:id="rId11" imgW="866775" imgH="876300" progId="Photoshop.Image.12">
                  <p:embed/>
                </p:oleObj>
              </mc:Choice>
              <mc:Fallback>
                <p:oleObj name="Image" r:id="rId11" imgW="866775" imgH="876300" progId="Photoshop.Image.12">
                  <p:embed/>
                  <p:pic>
                    <p:nvPicPr>
                      <p:cNvPr id="0" name="Объект 25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930002" y="2091114"/>
                        <a:ext cx="376138" cy="3802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4" name="Прямоугольник 153"/>
          <p:cNvSpPr/>
          <p:nvPr/>
        </p:nvSpPr>
        <p:spPr>
          <a:xfrm>
            <a:off x="8323696" y="1713268"/>
            <a:ext cx="3674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179705"/>
            <a:r>
              <a:rPr lang="ru-RU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63</a:t>
            </a:r>
          </a:p>
        </p:txBody>
      </p:sp>
      <p:sp>
        <p:nvSpPr>
          <p:cNvPr id="155" name="Прямоугольник 154"/>
          <p:cNvSpPr/>
          <p:nvPr/>
        </p:nvSpPr>
        <p:spPr>
          <a:xfrm>
            <a:off x="8369381" y="1315189"/>
            <a:ext cx="2760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179705"/>
            <a:r>
              <a:rPr lang="ru-RU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2</a:t>
            </a:r>
          </a:p>
        </p:txBody>
      </p:sp>
      <p:sp>
        <p:nvSpPr>
          <p:cNvPr id="156" name="Прямоугольник 155"/>
          <p:cNvSpPr/>
          <p:nvPr/>
        </p:nvSpPr>
        <p:spPr>
          <a:xfrm>
            <a:off x="8369381" y="2164118"/>
            <a:ext cx="2760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179705"/>
            <a:r>
              <a:rPr lang="ru-RU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4</a:t>
            </a:r>
          </a:p>
        </p:txBody>
      </p:sp>
      <p:sp>
        <p:nvSpPr>
          <p:cNvPr id="157" name="Прямоугольник 156"/>
          <p:cNvSpPr/>
          <p:nvPr/>
        </p:nvSpPr>
        <p:spPr>
          <a:xfrm>
            <a:off x="11195131" y="1292329"/>
            <a:ext cx="2760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179705"/>
            <a:r>
              <a:rPr lang="ru-RU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2</a:t>
            </a:r>
          </a:p>
        </p:txBody>
      </p:sp>
      <p:sp>
        <p:nvSpPr>
          <p:cNvPr id="158" name="Прямоугольник 157"/>
          <p:cNvSpPr/>
          <p:nvPr/>
        </p:nvSpPr>
        <p:spPr>
          <a:xfrm>
            <a:off x="11195131" y="1608559"/>
            <a:ext cx="2760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179705"/>
            <a:r>
              <a:rPr lang="ru-RU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1</a:t>
            </a:r>
          </a:p>
        </p:txBody>
      </p:sp>
      <p:sp>
        <p:nvSpPr>
          <p:cNvPr id="159" name="Прямоугольник 158"/>
          <p:cNvSpPr/>
          <p:nvPr/>
        </p:nvSpPr>
        <p:spPr>
          <a:xfrm>
            <a:off x="8112536" y="2949628"/>
            <a:ext cx="1314145" cy="589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705"/>
            <a:r>
              <a:rPr lang="en-US" altLang="ru-RU" sz="16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Articles in the Scopus database</a:t>
            </a:r>
            <a:r>
              <a:rPr lang="ru-RU" sz="16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</a:p>
          <a:p>
            <a:pPr algn="ctr" defTabSz="179705"/>
            <a:r>
              <a:rPr lang="ru-RU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62</a:t>
            </a:r>
          </a:p>
        </p:txBody>
      </p:sp>
      <p:sp>
        <p:nvSpPr>
          <p:cNvPr id="160" name="Прямоугольник 159"/>
          <p:cNvSpPr/>
          <p:nvPr/>
        </p:nvSpPr>
        <p:spPr>
          <a:xfrm>
            <a:off x="10030375" y="2934575"/>
            <a:ext cx="1170388" cy="589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705"/>
            <a:r>
              <a:rPr lang="en-US" altLang="ru-RU" sz="16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Regulations of enterprises</a:t>
            </a:r>
            <a:r>
              <a:rPr lang="ru-RU" sz="16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</a:p>
          <a:p>
            <a:pPr algn="ctr" defTabSz="179705"/>
            <a:r>
              <a:rPr lang="ru-RU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12</a:t>
            </a:r>
          </a:p>
        </p:txBody>
      </p:sp>
      <p:sp>
        <p:nvSpPr>
          <p:cNvPr id="161" name="Прямоугольник 160"/>
          <p:cNvSpPr/>
          <p:nvPr/>
        </p:nvSpPr>
        <p:spPr>
          <a:xfrm>
            <a:off x="6201477" y="4191223"/>
            <a:ext cx="5571930" cy="400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705"/>
            <a:r>
              <a:rPr lang="en-US" altLang="ru-RU" sz="1500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PLANNED INNOVATIVE PROJECTS TO BE IMPLEMENTED IN 2025-2026</a:t>
            </a:r>
            <a:r>
              <a:rPr lang="ru-RU" sz="1500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 </a:t>
            </a:r>
          </a:p>
          <a:p>
            <a:pPr algn="ctr" defTabSz="179705"/>
            <a:r>
              <a:rPr lang="ru-RU" sz="16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3000,0 </a:t>
            </a:r>
            <a:r>
              <a:rPr lang="en-US" altLang="ru-RU" sz="16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mln UZS</a:t>
            </a:r>
            <a:endParaRPr lang="ru-RU" sz="1600" b="1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162" name="Прямоугольник 161"/>
          <p:cNvSpPr/>
          <p:nvPr/>
        </p:nvSpPr>
        <p:spPr>
          <a:xfrm>
            <a:off x="6201477" y="4610323"/>
            <a:ext cx="5571930" cy="400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705"/>
            <a:r>
              <a:rPr lang="en-US" altLang="ru-RU" sz="1500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PLANNED FUNDAMENTAL PROJECTS BY 2025-2028</a:t>
            </a:r>
          </a:p>
          <a:p>
            <a:pPr algn="ctr" defTabSz="179705"/>
            <a:r>
              <a:rPr lang="ru-RU" sz="16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3000,0 </a:t>
            </a:r>
            <a:r>
              <a:rPr lang="en-US" altLang="ru-RU" sz="16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mln UZS</a:t>
            </a:r>
            <a:endParaRPr lang="ru-RU" sz="1600" b="1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163" name="Прямоугольник 162"/>
          <p:cNvSpPr/>
          <p:nvPr/>
        </p:nvSpPr>
        <p:spPr>
          <a:xfrm>
            <a:off x="6444149" y="3778079"/>
            <a:ext cx="1378409" cy="390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705"/>
            <a:r>
              <a:rPr lang="en-US" alt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In the oil and gas sector</a:t>
            </a:r>
            <a:r>
              <a:rPr lang="en-US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–</a:t>
            </a:r>
            <a:endParaRPr lang="ru-RU" sz="1200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algn="ctr" defTabSz="179705"/>
            <a:r>
              <a:rPr lang="ru-RU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 5000,0 </a:t>
            </a:r>
            <a:r>
              <a:rPr lang="en-US" altLang="ru-RU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mln UZS</a:t>
            </a:r>
            <a:endParaRPr lang="ru-RU" b="1" baseline="30000" dirty="0">
              <a:solidFill>
                <a:srgbClr val="1A237E"/>
              </a:solidFill>
              <a:latin typeface="Cambria" panose="02040503050406030204" pitchFamily="18" charset="0"/>
            </a:endParaRPr>
          </a:p>
        </p:txBody>
      </p:sp>
      <p:sp>
        <p:nvSpPr>
          <p:cNvPr id="164" name="Прямоугольник 163"/>
          <p:cNvSpPr/>
          <p:nvPr/>
        </p:nvSpPr>
        <p:spPr>
          <a:xfrm>
            <a:off x="8345785" y="3778079"/>
            <a:ext cx="1378409" cy="390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705"/>
            <a:r>
              <a:rPr lang="en-US" alt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In the field of chemistry</a:t>
            </a:r>
            <a:r>
              <a:rPr 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–</a:t>
            </a:r>
          </a:p>
          <a:p>
            <a:pPr algn="ctr" defTabSz="179705"/>
            <a:r>
              <a:rPr lang="ru-RU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 2000,0 </a:t>
            </a:r>
            <a:r>
              <a:rPr lang="en-US" altLang="ru-RU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mln UZS</a:t>
            </a:r>
            <a:endParaRPr lang="ru-RU" b="1" baseline="30000" dirty="0">
              <a:solidFill>
                <a:srgbClr val="1A237E"/>
              </a:solidFill>
              <a:latin typeface="Cambria" panose="02040503050406030204" pitchFamily="18" charset="0"/>
            </a:endParaRPr>
          </a:p>
        </p:txBody>
      </p:sp>
      <p:sp>
        <p:nvSpPr>
          <p:cNvPr id="165" name="Прямоугольник 164"/>
          <p:cNvSpPr/>
          <p:nvPr/>
        </p:nvSpPr>
        <p:spPr>
          <a:xfrm>
            <a:off x="10070710" y="3778079"/>
            <a:ext cx="1543928" cy="390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705"/>
            <a:r>
              <a:rPr lang="en-US" alt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Total amount</a:t>
            </a:r>
            <a:r>
              <a:rPr 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– </a:t>
            </a:r>
          </a:p>
          <a:p>
            <a:pPr algn="ctr" defTabSz="179705"/>
            <a:r>
              <a:rPr lang="ru-RU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7 000,0 </a:t>
            </a:r>
            <a:r>
              <a:rPr lang="en-US" altLang="ru-RU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mln UZS</a:t>
            </a:r>
            <a:r>
              <a:rPr lang="ru-RU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 </a:t>
            </a:r>
          </a:p>
        </p:txBody>
      </p:sp>
      <p:sp>
        <p:nvSpPr>
          <p:cNvPr id="166" name="Овал 165"/>
          <p:cNvSpPr/>
          <p:nvPr/>
        </p:nvSpPr>
        <p:spPr>
          <a:xfrm>
            <a:off x="6276363" y="3609388"/>
            <a:ext cx="130106" cy="130106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7" name="Овал 166"/>
          <p:cNvSpPr/>
          <p:nvPr/>
        </p:nvSpPr>
        <p:spPr>
          <a:xfrm>
            <a:off x="6276363" y="4180888"/>
            <a:ext cx="130106" cy="130106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8" name="Овал 167"/>
          <p:cNvSpPr/>
          <p:nvPr/>
        </p:nvSpPr>
        <p:spPr>
          <a:xfrm>
            <a:off x="6276363" y="4599988"/>
            <a:ext cx="130106" cy="130106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9" name="Прямая соединительная линия 168"/>
          <p:cNvCxnSpPr/>
          <p:nvPr/>
        </p:nvCxnSpPr>
        <p:spPr>
          <a:xfrm>
            <a:off x="6141122" y="4127806"/>
            <a:ext cx="5602107" cy="0"/>
          </a:xfrm>
          <a:prstGeom prst="line">
            <a:avLst/>
          </a:prstGeom>
          <a:ln>
            <a:solidFill>
              <a:srgbClr val="1A237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Прямая соединительная линия 169"/>
          <p:cNvCxnSpPr/>
          <p:nvPr/>
        </p:nvCxnSpPr>
        <p:spPr>
          <a:xfrm>
            <a:off x="6141122" y="4531666"/>
            <a:ext cx="5602107" cy="0"/>
          </a:xfrm>
          <a:prstGeom prst="line">
            <a:avLst/>
          </a:prstGeom>
          <a:ln>
            <a:solidFill>
              <a:srgbClr val="1A237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1" name="Объект 170"/>
          <p:cNvGraphicFramePr>
            <a:graphicFrameLocks noChangeAspect="1"/>
          </p:cNvGraphicFramePr>
          <p:nvPr/>
        </p:nvGraphicFramePr>
        <p:xfrm>
          <a:off x="11225732" y="2946897"/>
          <a:ext cx="507354" cy="5073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Image" r:id="rId13" imgW="1285875" imgH="1285875" progId="Photoshop.Image.12">
                  <p:embed/>
                </p:oleObj>
              </mc:Choice>
              <mc:Fallback>
                <p:oleObj name="Image" r:id="rId13" imgW="1285875" imgH="1285875" progId="Photoshop.Image.12">
                  <p:embed/>
                  <p:pic>
                    <p:nvPicPr>
                      <p:cNvPr id="0" name="Объект 29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1225732" y="2946897"/>
                        <a:ext cx="507354" cy="5073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2" name="Объект 171"/>
          <p:cNvGraphicFramePr>
            <a:graphicFrameLocks noChangeAspect="1"/>
          </p:cNvGraphicFramePr>
          <p:nvPr/>
        </p:nvGraphicFramePr>
        <p:xfrm>
          <a:off x="9462940" y="2971226"/>
          <a:ext cx="345588" cy="3985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Image" r:id="rId15" imgW="1590675" imgH="1600200" progId="Photoshop.Image.12">
                  <p:embed/>
                </p:oleObj>
              </mc:Choice>
              <mc:Fallback>
                <p:oleObj name="Image" r:id="rId15" imgW="1590675" imgH="1600200" progId="Photoshop.Image.12">
                  <p:embed/>
                  <p:pic>
                    <p:nvPicPr>
                      <p:cNvPr id="0" name="Объект 29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462940" y="2971226"/>
                        <a:ext cx="345588" cy="3985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3" name="Объект 172"/>
          <p:cNvGraphicFramePr>
            <a:graphicFrameLocks noChangeAspect="1"/>
          </p:cNvGraphicFramePr>
          <p:nvPr/>
        </p:nvGraphicFramePr>
        <p:xfrm>
          <a:off x="7411789" y="2973657"/>
          <a:ext cx="523102" cy="436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Image" r:id="rId17" imgW="1619250" imgH="1352550" progId="Photoshop.Image.12">
                  <p:embed/>
                </p:oleObj>
              </mc:Choice>
              <mc:Fallback>
                <p:oleObj name="Image" r:id="rId17" imgW="1619250" imgH="1352550" progId="Photoshop.Image.12">
                  <p:embed/>
                  <p:pic>
                    <p:nvPicPr>
                      <p:cNvPr id="0" name="Объект 29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411789" y="2973657"/>
                        <a:ext cx="523102" cy="4369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" name="Прямоугольник: скругленные верхние углы 113"/>
          <p:cNvSpPr/>
          <p:nvPr/>
        </p:nvSpPr>
        <p:spPr>
          <a:xfrm flipV="1">
            <a:off x="8009430" y="4969380"/>
            <a:ext cx="3800662" cy="260175"/>
          </a:xfrm>
          <a:prstGeom prst="round2SameRect">
            <a:avLst>
              <a:gd name="adj1" fmla="val 18464"/>
              <a:gd name="adj2" fmla="val 21452"/>
            </a:avLst>
          </a:prstGeom>
          <a:solidFill>
            <a:srgbClr val="354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5" name="Прямоугольник 174"/>
          <p:cNvSpPr/>
          <p:nvPr/>
        </p:nvSpPr>
        <p:spPr>
          <a:xfrm>
            <a:off x="8112536" y="5009050"/>
            <a:ext cx="3697556" cy="270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INTERNATIONAL COOPERATION</a:t>
            </a:r>
          </a:p>
        </p:txBody>
      </p:sp>
      <p:sp>
        <p:nvSpPr>
          <p:cNvPr id="176" name="Равнобедренный треугольник 175"/>
          <p:cNvSpPr/>
          <p:nvPr/>
        </p:nvSpPr>
        <p:spPr>
          <a:xfrm rot="5400000">
            <a:off x="8132303" y="5266530"/>
            <a:ext cx="131229" cy="107284"/>
          </a:xfrm>
          <a:prstGeom prst="triangl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7" name="Равнобедренный треугольник 176"/>
          <p:cNvSpPr/>
          <p:nvPr/>
        </p:nvSpPr>
        <p:spPr>
          <a:xfrm rot="5400000">
            <a:off x="8132303" y="5478589"/>
            <a:ext cx="131229" cy="106680"/>
          </a:xfrm>
          <a:prstGeom prst="triangl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8" name="Равнобедренный треугольник 177"/>
          <p:cNvSpPr/>
          <p:nvPr/>
        </p:nvSpPr>
        <p:spPr>
          <a:xfrm rot="5400000">
            <a:off x="8132303" y="5901499"/>
            <a:ext cx="131229" cy="106680"/>
          </a:xfrm>
          <a:prstGeom prst="triangl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9" name="Равнобедренный треугольник 178"/>
          <p:cNvSpPr/>
          <p:nvPr/>
        </p:nvSpPr>
        <p:spPr>
          <a:xfrm rot="5400000">
            <a:off x="8132303" y="6112954"/>
            <a:ext cx="131229" cy="106680"/>
          </a:xfrm>
          <a:prstGeom prst="triangl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0" name="Равнобедренный треугольник 179"/>
          <p:cNvSpPr/>
          <p:nvPr/>
        </p:nvSpPr>
        <p:spPr>
          <a:xfrm rot="5400000">
            <a:off x="8132303" y="6324409"/>
            <a:ext cx="131229" cy="106680"/>
          </a:xfrm>
          <a:prstGeom prst="triangl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1" name="Прямоугольник 180"/>
          <p:cNvSpPr/>
          <p:nvPr/>
        </p:nvSpPr>
        <p:spPr>
          <a:xfrm>
            <a:off x="6046706" y="4994830"/>
            <a:ext cx="1914327" cy="450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705"/>
            <a:r>
              <a:rPr lang="en-US" altLang="ru-RU" sz="1200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THE AVERAGE ANNUAL</a:t>
            </a:r>
            <a:br>
              <a:rPr lang="en-US" altLang="ru-RU" sz="1200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</a:br>
            <a:r>
              <a:rPr lang="en-US" altLang="ru-RU" sz="1200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NUMBER OF PUBLISHED SCIENTIFIC</a:t>
            </a:r>
            <a:br>
              <a:rPr lang="en-US" altLang="ru-RU" sz="1200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</a:br>
            <a:r>
              <a:rPr lang="en-US" altLang="ru-RU" sz="1200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ARTICLES IS 53</a:t>
            </a:r>
          </a:p>
        </p:txBody>
      </p:sp>
      <p:sp>
        <p:nvSpPr>
          <p:cNvPr id="182" name="Прямоугольник 181"/>
          <p:cNvSpPr/>
          <p:nvPr/>
        </p:nvSpPr>
        <p:spPr>
          <a:xfrm>
            <a:off x="6102575" y="6093402"/>
            <a:ext cx="1815875" cy="589287"/>
          </a:xfrm>
          <a:prstGeom prst="rect">
            <a:avLst/>
          </a:prstGeom>
          <a:ln w="12700">
            <a:solidFill>
              <a:srgbClr val="1A237E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3" name="Прямоугольник: скругленные верхние углы 113"/>
          <p:cNvSpPr/>
          <p:nvPr/>
        </p:nvSpPr>
        <p:spPr>
          <a:xfrm flipV="1">
            <a:off x="6098933" y="5933386"/>
            <a:ext cx="1825868" cy="352437"/>
          </a:xfrm>
          <a:prstGeom prst="round2SameRect">
            <a:avLst>
              <a:gd name="adj1" fmla="val 8575"/>
              <a:gd name="adj2" fmla="val 12620"/>
            </a:avLst>
          </a:prstGeom>
          <a:solidFill>
            <a:srgbClr val="354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4" name="Прямоугольник 183"/>
          <p:cNvSpPr/>
          <p:nvPr/>
        </p:nvSpPr>
        <p:spPr>
          <a:xfrm>
            <a:off x="6113464" y="6313244"/>
            <a:ext cx="1811335" cy="349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79705"/>
            <a:r>
              <a:rPr lang="en-US" altLang="ru-RU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Doctor of Sciences (Dsc)</a:t>
            </a:r>
            <a:r>
              <a:rPr lang="en-US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		</a:t>
            </a:r>
            <a:r>
              <a:rPr lang="en-US" sz="13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2</a:t>
            </a:r>
            <a:r>
              <a:rPr lang="ru-RU" sz="13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</a:p>
          <a:p>
            <a:pPr algn="just" defTabSz="179705"/>
            <a:r>
              <a:rPr lang="en-US" altLang="ru-RU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Doctor of Philosophy (PhD)</a:t>
            </a:r>
            <a:r>
              <a:rPr lang="en-US" sz="13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	</a:t>
            </a:r>
            <a:r>
              <a:rPr lang="en-US" sz="13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6</a:t>
            </a:r>
            <a:endParaRPr lang="ru-RU" sz="1300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sp>
        <p:nvSpPr>
          <p:cNvPr id="185" name="Прямоугольник 184"/>
          <p:cNvSpPr/>
          <p:nvPr/>
        </p:nvSpPr>
        <p:spPr>
          <a:xfrm>
            <a:off x="6046706" y="5960030"/>
            <a:ext cx="1914327" cy="330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705"/>
            <a:r>
              <a:rPr lang="en-US" altLang="ru-RU" sz="1200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ANNUAL INDICATORS OF SCIENTIFIC PERSONNEL TRAINING</a:t>
            </a:r>
          </a:p>
        </p:txBody>
      </p:sp>
      <p:pic>
        <p:nvPicPr>
          <p:cNvPr id="25" name="Рисунок 1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971691" y="4117277"/>
            <a:ext cx="256054" cy="280440"/>
          </a:xfrm>
          <a:prstGeom prst="rect">
            <a:avLst/>
          </a:prstGeom>
        </p:spPr>
      </p:pic>
      <p:pic>
        <p:nvPicPr>
          <p:cNvPr id="187" name="Рисунок 186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139647" y="4217453"/>
            <a:ext cx="781050" cy="504825"/>
          </a:xfrm>
          <a:prstGeom prst="rect">
            <a:avLst/>
          </a:prstGeom>
        </p:spPr>
      </p:pic>
      <p:sp>
        <p:nvSpPr>
          <p:cNvPr id="188" name="Прямоугольник 187"/>
          <p:cNvSpPr/>
          <p:nvPr/>
        </p:nvSpPr>
        <p:spPr>
          <a:xfrm>
            <a:off x="4805354" y="4175378"/>
            <a:ext cx="1178660" cy="581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705"/>
            <a:r>
              <a:rPr lang="en-US" altLang="ru-RU" sz="12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Doctoral students and researchers</a:t>
            </a:r>
          </a:p>
          <a:p>
            <a:pPr algn="just" defTabSz="179705"/>
            <a:r>
              <a:rPr lang="en-US" altLang="ru-RU" sz="2500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11 people</a:t>
            </a:r>
          </a:p>
        </p:txBody>
      </p:sp>
      <p:pic>
        <p:nvPicPr>
          <p:cNvPr id="189" name="Рисунок 188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047274" y="4334038"/>
            <a:ext cx="6097" cy="384081"/>
          </a:xfrm>
          <a:prstGeom prst="rect">
            <a:avLst/>
          </a:prstGeom>
        </p:spPr>
      </p:pic>
      <p:pic>
        <p:nvPicPr>
          <p:cNvPr id="196" name="Рисунок 195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575" y="3892"/>
            <a:ext cx="12192000" cy="768096"/>
          </a:xfrm>
          <a:prstGeom prst="rect">
            <a:avLst/>
          </a:prstGeom>
        </p:spPr>
      </p:pic>
      <p:pic>
        <p:nvPicPr>
          <p:cNvPr id="197" name="Рисунок 196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7563" y="-4541"/>
            <a:ext cx="3603048" cy="768163"/>
          </a:xfrm>
          <a:prstGeom prst="rect">
            <a:avLst/>
          </a:prstGeom>
        </p:spPr>
      </p:pic>
      <p:sp>
        <p:nvSpPr>
          <p:cNvPr id="203" name="Прямоугольник 202"/>
          <p:cNvSpPr/>
          <p:nvPr/>
        </p:nvSpPr>
        <p:spPr>
          <a:xfrm>
            <a:off x="189498" y="0"/>
            <a:ext cx="706588" cy="7369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1" name="Прямоугольник 190"/>
          <p:cNvSpPr/>
          <p:nvPr/>
        </p:nvSpPr>
        <p:spPr>
          <a:xfrm>
            <a:off x="1668460" y="152004"/>
            <a:ext cx="7595122" cy="650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705"/>
            <a:r>
              <a:rPr lang="en-US" altLang="ru-RU" sz="2800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Scientific and research activities of the</a:t>
            </a:r>
            <a:br>
              <a:rPr lang="en-US" altLang="ru-RU" sz="2800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</a:br>
            <a:r>
              <a:rPr lang="en-US" altLang="ru-RU" sz="2800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Department of “Chemical Technology of Oil and Gas Refining”</a:t>
            </a:r>
          </a:p>
        </p:txBody>
      </p:sp>
      <p:pic>
        <p:nvPicPr>
          <p:cNvPr id="26" name="Рисунок 2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79789" y="1211739"/>
            <a:ext cx="1126826" cy="744681"/>
          </a:xfrm>
          <a:prstGeom prst="rect">
            <a:avLst/>
          </a:prstGeom>
        </p:spPr>
      </p:pic>
      <p:pic>
        <p:nvPicPr>
          <p:cNvPr id="27" name="Рисунок 19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889149" y="1233162"/>
            <a:ext cx="1101458" cy="733571"/>
          </a:xfrm>
          <a:prstGeom prst="rect">
            <a:avLst/>
          </a:prstGeom>
        </p:spPr>
      </p:pic>
      <p:pic>
        <p:nvPicPr>
          <p:cNvPr id="28" name="Рисунок 20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370793" y="1238539"/>
            <a:ext cx="1069595" cy="713063"/>
          </a:xfrm>
          <a:prstGeom prst="rect">
            <a:avLst/>
          </a:prstGeom>
        </p:spPr>
      </p:pic>
      <p:pic>
        <p:nvPicPr>
          <p:cNvPr id="38" name="Рисунок 21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756690" y="1200474"/>
            <a:ext cx="958733" cy="719050"/>
          </a:xfrm>
          <a:prstGeom prst="rect">
            <a:avLst/>
          </a:prstGeom>
        </p:spPr>
      </p:pic>
      <p:pic>
        <p:nvPicPr>
          <p:cNvPr id="55" name="Рисунок 22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6152501" y="1199440"/>
            <a:ext cx="342570" cy="342570"/>
          </a:xfrm>
          <a:prstGeom prst="rect">
            <a:avLst/>
          </a:prstGeom>
        </p:spPr>
      </p:pic>
      <p:sp>
        <p:nvSpPr>
          <p:cNvPr id="193" name="Прямоугольник 192"/>
          <p:cNvSpPr/>
          <p:nvPr/>
        </p:nvSpPr>
        <p:spPr>
          <a:xfrm>
            <a:off x="6564825" y="1702530"/>
            <a:ext cx="1736176" cy="231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79705"/>
            <a:r>
              <a:rPr lang="en-US" altLang="ru-RU" sz="14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Individual quality indicators</a:t>
            </a:r>
          </a:p>
        </p:txBody>
      </p:sp>
      <p:pic>
        <p:nvPicPr>
          <p:cNvPr id="56" name="Рисунок 23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6120335" y="1550638"/>
            <a:ext cx="471604" cy="471604"/>
          </a:xfrm>
          <a:prstGeom prst="rect">
            <a:avLst/>
          </a:prstGeom>
        </p:spPr>
      </p:pic>
      <p:pic>
        <p:nvPicPr>
          <p:cNvPr id="57" name="Рисунок 24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6156231" y="1949171"/>
            <a:ext cx="448236" cy="448236"/>
          </a:xfrm>
          <a:prstGeom prst="rect">
            <a:avLst/>
          </a:prstGeom>
        </p:spPr>
      </p:pic>
      <p:pic>
        <p:nvPicPr>
          <p:cNvPr id="58" name="Рисунок 25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8994033" y="1233768"/>
            <a:ext cx="285347" cy="285347"/>
          </a:xfrm>
          <a:prstGeom prst="rect">
            <a:avLst/>
          </a:prstGeom>
        </p:spPr>
      </p:pic>
      <p:pic>
        <p:nvPicPr>
          <p:cNvPr id="71" name="Рисунок 26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214346" y="34623"/>
            <a:ext cx="625139" cy="625139"/>
          </a:xfrm>
          <a:prstGeom prst="rect">
            <a:avLst/>
          </a:prstGeom>
        </p:spPr>
      </p:pic>
      <p:pic>
        <p:nvPicPr>
          <p:cNvPr id="72" name="Рисунок 54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58826" y="5383215"/>
            <a:ext cx="3181363" cy="1440162"/>
          </a:xfrm>
          <a:prstGeom prst="rect">
            <a:avLst/>
          </a:prstGeom>
        </p:spPr>
      </p:pic>
      <p:pic>
        <p:nvPicPr>
          <p:cNvPr id="75" name="Изображение 74" descr="Logo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9885045" y="-25400"/>
            <a:ext cx="2316480" cy="85344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2" name="Равнобедренный треугольник 81"/>
          <p:cNvSpPr/>
          <p:nvPr/>
        </p:nvSpPr>
        <p:spPr>
          <a:xfrm rot="5400000">
            <a:off x="8132303" y="5690044"/>
            <a:ext cx="131229" cy="106680"/>
          </a:xfrm>
          <a:prstGeom prst="triangl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Прямоугольник 223"/>
          <p:cNvSpPr/>
          <p:nvPr/>
        </p:nvSpPr>
        <p:spPr>
          <a:xfrm>
            <a:off x="6137057" y="6051177"/>
            <a:ext cx="5795450" cy="806823"/>
          </a:xfrm>
          <a:prstGeom prst="rect">
            <a:avLst/>
          </a:prstGeom>
          <a:ln w="12700">
            <a:solidFill>
              <a:srgbClr val="1A237E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endParaRPr lang="ru-RU" dirty="0"/>
          </a:p>
        </p:txBody>
      </p:sp>
      <p:sp>
        <p:nvSpPr>
          <p:cNvPr id="223" name="Прямоугольник 222"/>
          <p:cNvSpPr/>
          <p:nvPr/>
        </p:nvSpPr>
        <p:spPr>
          <a:xfrm>
            <a:off x="6123442" y="2948689"/>
            <a:ext cx="5795450" cy="2781674"/>
          </a:xfrm>
          <a:prstGeom prst="rect">
            <a:avLst/>
          </a:prstGeom>
          <a:ln w="12700">
            <a:solidFill>
              <a:srgbClr val="1A237E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endParaRPr lang="ru-RU" dirty="0"/>
          </a:p>
        </p:txBody>
      </p:sp>
      <p:pic>
        <p:nvPicPr>
          <p:cNvPr id="85" name="Рисунок 8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5934" y="5769563"/>
            <a:ext cx="5795450" cy="274344"/>
          </a:xfrm>
          <a:prstGeom prst="rect">
            <a:avLst/>
          </a:prstGeom>
        </p:spPr>
      </p:pic>
      <p:pic>
        <p:nvPicPr>
          <p:cNvPr id="200" name="Рисунок 19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981" y="17807"/>
            <a:ext cx="798645" cy="768163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2144818" y="4310994"/>
            <a:ext cx="0" cy="377133"/>
          </a:xfrm>
          <a:prstGeom prst="line">
            <a:avLst/>
          </a:prstGeom>
          <a:ln>
            <a:solidFill>
              <a:srgbClr val="1A237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63174" y="4338531"/>
            <a:ext cx="0" cy="377133"/>
          </a:xfrm>
          <a:prstGeom prst="line">
            <a:avLst/>
          </a:prstGeom>
          <a:ln>
            <a:solidFill>
              <a:srgbClr val="1A237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2173540" y="4247338"/>
          <a:ext cx="788092" cy="508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Image" r:id="rId6" imgW="5248275" imgH="3162300" progId="Photoshop.Image.12">
                  <p:embed/>
                </p:oleObj>
              </mc:Choice>
              <mc:Fallback>
                <p:oleObj name="Image" r:id="rId6" imgW="5248275" imgH="3162300" progId="Photoshop.Image.12">
                  <p:embed/>
                  <p:pic>
                    <p:nvPicPr>
                      <p:cNvPr id="0" name="Объект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73540" y="4247338"/>
                        <a:ext cx="788092" cy="5087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3748044" y="4909459"/>
            <a:ext cx="2143125" cy="1754831"/>
          </a:xfrm>
          <a:prstGeom prst="rect">
            <a:avLst/>
          </a:prstGeom>
          <a:ln w="12700">
            <a:solidFill>
              <a:srgbClr val="1A237E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: скругленные верхние углы 113"/>
          <p:cNvSpPr/>
          <p:nvPr/>
        </p:nvSpPr>
        <p:spPr>
          <a:xfrm flipV="1">
            <a:off x="3754334" y="4924975"/>
            <a:ext cx="2154920" cy="674348"/>
          </a:xfrm>
          <a:prstGeom prst="round2SameRect">
            <a:avLst>
              <a:gd name="adj1" fmla="val 8575"/>
              <a:gd name="adj2" fmla="val 12620"/>
            </a:avLst>
          </a:prstGeom>
          <a:solidFill>
            <a:srgbClr val="354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73108" y="2947785"/>
            <a:ext cx="5691982" cy="1268262"/>
          </a:xfrm>
          <a:prstGeom prst="rect">
            <a:avLst/>
          </a:prstGeom>
          <a:ln w="12700">
            <a:solidFill>
              <a:srgbClr val="1A237E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48928" y="872460"/>
            <a:ext cx="5545931" cy="1800811"/>
          </a:xfrm>
          <a:prstGeom prst="rect">
            <a:avLst/>
          </a:prstGeom>
          <a:ln w="12700">
            <a:solidFill>
              <a:srgbClr val="1A237E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68854" y="930164"/>
            <a:ext cx="5036560" cy="188122"/>
          </a:xfrm>
          <a:prstGeom prst="rect">
            <a:avLst/>
          </a:prstGeom>
          <a:solidFill>
            <a:srgbClr val="F4F4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Прямоугольник: скругленные верхние углы 113"/>
          <p:cNvSpPr/>
          <p:nvPr/>
        </p:nvSpPr>
        <p:spPr>
          <a:xfrm flipV="1">
            <a:off x="335209" y="828278"/>
            <a:ext cx="5608391" cy="363533"/>
          </a:xfrm>
          <a:prstGeom prst="round2SameRect">
            <a:avLst>
              <a:gd name="adj1" fmla="val 18464"/>
              <a:gd name="adj2" fmla="val 21452"/>
            </a:avLst>
          </a:prstGeom>
          <a:solidFill>
            <a:srgbClr val="354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Прямоугольник: скругленные верхние углы 113"/>
          <p:cNvSpPr/>
          <p:nvPr/>
        </p:nvSpPr>
        <p:spPr>
          <a:xfrm flipV="1">
            <a:off x="335209" y="2695175"/>
            <a:ext cx="5608391" cy="248779"/>
          </a:xfrm>
          <a:prstGeom prst="round2SameRect">
            <a:avLst>
              <a:gd name="adj1" fmla="val 18464"/>
              <a:gd name="adj2" fmla="val 21452"/>
            </a:avLst>
          </a:prstGeom>
          <a:solidFill>
            <a:srgbClr val="354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12632" y="934628"/>
            <a:ext cx="5430968" cy="291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sz="2000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Completed practical projects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29280" y="2078082"/>
            <a:ext cx="1355727" cy="450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Proper disposal of water from gas fields</a:t>
            </a:r>
          </a:p>
          <a:p>
            <a:pPr algn="ctr"/>
            <a:r>
              <a:rPr lang="en-US" alt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1.0 billion UZS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1798405" y="2061370"/>
            <a:ext cx="141375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sz="800" dirty="0">
                <a:latin typeface="Cambria" panose="02040503050406030204" pitchFamily="18" charset="0"/>
              </a:rPr>
              <a:t>Production of the refrigerant isobutane (freon R600a)</a:t>
            </a:r>
          </a:p>
          <a:p>
            <a:pPr algn="ctr"/>
            <a:r>
              <a:rPr lang="en-US" altLang="ru-RU" sz="800" dirty="0">
                <a:latin typeface="Cambria" panose="02040503050406030204" pitchFamily="18" charset="0"/>
              </a:rPr>
              <a:t>1.5 billion UZS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3325033" y="2115804"/>
            <a:ext cx="1134495" cy="5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sz="1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Production of NaA zeolite from local raw materials</a:t>
            </a:r>
          </a:p>
          <a:p>
            <a:pPr algn="ctr"/>
            <a:r>
              <a:rPr lang="en-US" altLang="ru-RU" sz="1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billion UZS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4525297" y="2069293"/>
            <a:ext cx="1338944" cy="450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Production of corrosion inhibitors for water pipes</a:t>
            </a:r>
          </a:p>
          <a:p>
            <a:pPr algn="ctr"/>
            <a:r>
              <a:rPr lang="en-US" alt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800 million UZS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460201" y="2736704"/>
            <a:ext cx="5430968" cy="291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sz="2000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Current innovative projects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2833543" y="4235401"/>
            <a:ext cx="1190281" cy="6311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705"/>
            <a:r>
              <a:rPr lang="en-US" altLang="ru-RU" sz="12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Award-winning young scientists</a:t>
            </a:r>
            <a:r>
              <a:rPr lang="ru-RU" sz="12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</a:p>
          <a:p>
            <a:pPr algn="just" defTabSz="179705"/>
            <a:endParaRPr lang="ru-RU" sz="500" b="1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algn="ctr" defTabSz="179705"/>
            <a:r>
              <a:rPr lang="ru-RU" sz="2500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11</a:t>
            </a:r>
          </a:p>
        </p:txBody>
      </p:sp>
      <p:sp>
        <p:nvSpPr>
          <p:cNvPr id="39" name="Прямоугольник: скругленные верхние углы 113"/>
          <p:cNvSpPr/>
          <p:nvPr/>
        </p:nvSpPr>
        <p:spPr>
          <a:xfrm flipV="1">
            <a:off x="323952" y="4784429"/>
            <a:ext cx="3259060" cy="562008"/>
          </a:xfrm>
          <a:prstGeom prst="round2SameRect">
            <a:avLst>
              <a:gd name="adj1" fmla="val 18464"/>
              <a:gd name="adj2" fmla="val 21452"/>
            </a:avLst>
          </a:prstGeom>
          <a:solidFill>
            <a:srgbClr val="354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55855" y="4821709"/>
            <a:ext cx="3187306" cy="629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A PLAN TO INCREASE THE NUMBER OF YOUNG PEOPLE INTERESTED IN SCIENTIFIC RESEARCH IN THE OIL AND GAS SECTOR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3784220" y="5034342"/>
            <a:ext cx="2173606" cy="391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sz="1500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Commercialization implementation plan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4140094" y="5673350"/>
            <a:ext cx="1808587" cy="1046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79705">
              <a:spcAft>
                <a:spcPts val="400"/>
              </a:spcAft>
            </a:pPr>
            <a:r>
              <a:rPr 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2025 </a:t>
            </a:r>
            <a:r>
              <a:rPr lang="en-US" alt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y</a:t>
            </a:r>
            <a:r>
              <a:rPr 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– </a:t>
            </a:r>
            <a:r>
              <a:rPr lang="en-US" alt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3</a:t>
            </a:r>
            <a:r>
              <a:rPr 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alt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bln UZS</a:t>
            </a:r>
            <a:endParaRPr lang="ru-RU" sz="1500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algn="just" defTabSz="179705">
              <a:spcAft>
                <a:spcPts val="400"/>
              </a:spcAft>
            </a:pPr>
            <a:r>
              <a:rPr 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2026 </a:t>
            </a:r>
            <a:r>
              <a:rPr lang="en-US" alt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y</a:t>
            </a:r>
            <a:r>
              <a:rPr 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– </a:t>
            </a:r>
            <a:r>
              <a:rPr lang="en-US" alt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3,5</a:t>
            </a:r>
            <a:r>
              <a:rPr 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alt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bln UZS</a:t>
            </a:r>
            <a:endParaRPr lang="ru-RU" sz="1500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algn="just" defTabSz="179705">
              <a:spcAft>
                <a:spcPts val="400"/>
              </a:spcAft>
            </a:pPr>
            <a:r>
              <a:rPr 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2027 </a:t>
            </a:r>
            <a:r>
              <a:rPr lang="en-US" alt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y</a:t>
            </a:r>
            <a:r>
              <a:rPr 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–  </a:t>
            </a:r>
            <a:r>
              <a:rPr lang="en-US" alt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5</a:t>
            </a:r>
            <a:r>
              <a:rPr 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alt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bln UZS</a:t>
            </a:r>
            <a:endParaRPr lang="ru-RU" sz="1500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algn="just" defTabSz="179705">
              <a:spcAft>
                <a:spcPts val="400"/>
              </a:spcAft>
            </a:pPr>
            <a:r>
              <a:rPr 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2028 </a:t>
            </a:r>
            <a:r>
              <a:rPr lang="en-US" alt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y</a:t>
            </a:r>
            <a:r>
              <a:rPr 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– </a:t>
            </a:r>
            <a:r>
              <a:rPr lang="en-US" alt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4,5</a:t>
            </a:r>
            <a:r>
              <a:rPr 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alt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bln UZS</a:t>
            </a:r>
            <a:r>
              <a:rPr 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 </a:t>
            </a:r>
          </a:p>
          <a:p>
            <a:pPr algn="just" defTabSz="179705">
              <a:spcAft>
                <a:spcPts val="400"/>
              </a:spcAft>
            </a:pPr>
            <a:r>
              <a:rPr 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2029 </a:t>
            </a:r>
            <a:r>
              <a:rPr lang="en-US" alt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y</a:t>
            </a:r>
            <a:r>
              <a:rPr lang="ru-RU" sz="1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– </a:t>
            </a:r>
            <a:r>
              <a:rPr lang="en-US" alt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6,0</a:t>
            </a:r>
            <a:r>
              <a:rPr 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  <a:r>
              <a:rPr lang="en-US" alt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bln UZS</a:t>
            </a:r>
            <a:r>
              <a:rPr lang="ru-RU" sz="15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6503596" y="930164"/>
            <a:ext cx="5036560" cy="188122"/>
          </a:xfrm>
          <a:prstGeom prst="rect">
            <a:avLst/>
          </a:prstGeom>
          <a:solidFill>
            <a:srgbClr val="F4F4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Прямоугольник: скругленные верхние углы 113"/>
          <p:cNvSpPr/>
          <p:nvPr/>
        </p:nvSpPr>
        <p:spPr>
          <a:xfrm flipV="1">
            <a:off x="6141123" y="828277"/>
            <a:ext cx="5637220" cy="363533"/>
          </a:xfrm>
          <a:prstGeom prst="round2SameRect">
            <a:avLst>
              <a:gd name="adj1" fmla="val 18464"/>
              <a:gd name="adj2" fmla="val 21452"/>
            </a:avLst>
          </a:prstGeom>
          <a:solidFill>
            <a:srgbClr val="354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176096" y="934628"/>
            <a:ext cx="5602246" cy="291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sz="2000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Startup projects of the Ministry presented by students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6503596" y="2644664"/>
            <a:ext cx="5036560" cy="188122"/>
          </a:xfrm>
          <a:prstGeom prst="rect">
            <a:avLst/>
          </a:prstGeom>
          <a:solidFill>
            <a:srgbClr val="F4F4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Прямоугольник: скругленные верхние углы 113"/>
          <p:cNvSpPr/>
          <p:nvPr/>
        </p:nvSpPr>
        <p:spPr>
          <a:xfrm flipV="1">
            <a:off x="6152220" y="2633502"/>
            <a:ext cx="5694897" cy="272808"/>
          </a:xfrm>
          <a:prstGeom prst="round2SameRect">
            <a:avLst>
              <a:gd name="adj1" fmla="val 18464"/>
              <a:gd name="adj2" fmla="val 21452"/>
            </a:avLst>
          </a:prstGeom>
          <a:solidFill>
            <a:srgbClr val="354A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6230587" y="2700202"/>
            <a:ext cx="5608391" cy="270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b="1" baseline="30000" dirty="0">
                <a:solidFill>
                  <a:schemeClr val="bg1"/>
                </a:solidFill>
                <a:latin typeface="Cambria" panose="02040503050406030204" pitchFamily="18" charset="0"/>
                <a:sym typeface="+mn-ea"/>
              </a:rPr>
              <a:t>Themes and directions of </a:t>
            </a:r>
            <a:r>
              <a:rPr lang="en-US" altLang="ru-RU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newly developed projects </a:t>
            </a:r>
          </a:p>
        </p:txBody>
      </p:sp>
      <p:grpSp>
        <p:nvGrpSpPr>
          <p:cNvPr id="59" name="Группа 58"/>
          <p:cNvGrpSpPr/>
          <p:nvPr/>
        </p:nvGrpSpPr>
        <p:grpSpPr>
          <a:xfrm>
            <a:off x="418538" y="1245100"/>
            <a:ext cx="137766" cy="1314787"/>
            <a:chOff x="418538" y="1245100"/>
            <a:chExt cx="137766" cy="1314787"/>
          </a:xfrm>
        </p:grpSpPr>
        <p:sp>
          <p:nvSpPr>
            <p:cNvPr id="60" name="Равнобедренный треугольник 59"/>
            <p:cNvSpPr/>
            <p:nvPr/>
          </p:nvSpPr>
          <p:spPr>
            <a:xfrm rot="5400000">
              <a:off x="407516" y="1256122"/>
              <a:ext cx="159809" cy="137766"/>
            </a:xfrm>
            <a:prstGeom prst="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1" name="Прямая соединительная линия 60"/>
            <p:cNvCxnSpPr/>
            <p:nvPr/>
          </p:nvCxnSpPr>
          <p:spPr>
            <a:xfrm>
              <a:off x="445910" y="1352953"/>
              <a:ext cx="8775" cy="1206934"/>
            </a:xfrm>
            <a:prstGeom prst="line">
              <a:avLst/>
            </a:prstGeom>
            <a:ln>
              <a:solidFill>
                <a:srgbClr val="1A237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Группа 61"/>
          <p:cNvGrpSpPr/>
          <p:nvPr/>
        </p:nvGrpSpPr>
        <p:grpSpPr>
          <a:xfrm>
            <a:off x="1736163" y="1245100"/>
            <a:ext cx="137766" cy="1314787"/>
            <a:chOff x="418538" y="1245100"/>
            <a:chExt cx="137766" cy="1314787"/>
          </a:xfrm>
        </p:grpSpPr>
        <p:sp>
          <p:nvSpPr>
            <p:cNvPr id="63" name="Равнобедренный треугольник 62"/>
            <p:cNvSpPr/>
            <p:nvPr/>
          </p:nvSpPr>
          <p:spPr>
            <a:xfrm rot="5400000">
              <a:off x="407516" y="1256122"/>
              <a:ext cx="159809" cy="137766"/>
            </a:xfrm>
            <a:prstGeom prst="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4" name="Прямая соединительная линия 63"/>
            <p:cNvCxnSpPr/>
            <p:nvPr/>
          </p:nvCxnSpPr>
          <p:spPr>
            <a:xfrm>
              <a:off x="445910" y="1352953"/>
              <a:ext cx="8775" cy="1206934"/>
            </a:xfrm>
            <a:prstGeom prst="line">
              <a:avLst/>
            </a:prstGeom>
            <a:ln>
              <a:solidFill>
                <a:srgbClr val="1A237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Группа 64"/>
          <p:cNvGrpSpPr/>
          <p:nvPr/>
        </p:nvGrpSpPr>
        <p:grpSpPr>
          <a:xfrm>
            <a:off x="3188725" y="1245100"/>
            <a:ext cx="137766" cy="1314787"/>
            <a:chOff x="418538" y="1245100"/>
            <a:chExt cx="137766" cy="1314787"/>
          </a:xfrm>
        </p:grpSpPr>
        <p:sp>
          <p:nvSpPr>
            <p:cNvPr id="66" name="Равнобедренный треугольник 65"/>
            <p:cNvSpPr/>
            <p:nvPr/>
          </p:nvSpPr>
          <p:spPr>
            <a:xfrm rot="5400000">
              <a:off x="407516" y="1256122"/>
              <a:ext cx="159809" cy="137766"/>
            </a:xfrm>
            <a:prstGeom prst="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7" name="Прямая соединительная линия 66"/>
            <p:cNvCxnSpPr/>
            <p:nvPr/>
          </p:nvCxnSpPr>
          <p:spPr>
            <a:xfrm>
              <a:off x="445910" y="1352953"/>
              <a:ext cx="8775" cy="1206934"/>
            </a:xfrm>
            <a:prstGeom prst="line">
              <a:avLst/>
            </a:prstGeom>
            <a:ln>
              <a:solidFill>
                <a:srgbClr val="1A237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Группа 67"/>
          <p:cNvGrpSpPr/>
          <p:nvPr/>
        </p:nvGrpSpPr>
        <p:grpSpPr>
          <a:xfrm>
            <a:off x="4498413" y="1245100"/>
            <a:ext cx="137766" cy="1314787"/>
            <a:chOff x="418538" y="1245100"/>
            <a:chExt cx="137766" cy="1314787"/>
          </a:xfrm>
        </p:grpSpPr>
        <p:sp>
          <p:nvSpPr>
            <p:cNvPr id="69" name="Равнобедренный треугольник 68"/>
            <p:cNvSpPr/>
            <p:nvPr/>
          </p:nvSpPr>
          <p:spPr>
            <a:xfrm rot="5400000">
              <a:off x="407516" y="1256122"/>
              <a:ext cx="159809" cy="137766"/>
            </a:xfrm>
            <a:prstGeom prst="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0" name="Прямая соединительная линия 69"/>
            <p:cNvCxnSpPr/>
            <p:nvPr/>
          </p:nvCxnSpPr>
          <p:spPr>
            <a:xfrm>
              <a:off x="445910" y="1352953"/>
              <a:ext cx="8775" cy="1206934"/>
            </a:xfrm>
            <a:prstGeom prst="line">
              <a:avLst/>
            </a:prstGeom>
            <a:ln>
              <a:solidFill>
                <a:srgbClr val="1A237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Прямоугольник 76"/>
          <p:cNvSpPr/>
          <p:nvPr/>
        </p:nvSpPr>
        <p:spPr>
          <a:xfrm>
            <a:off x="989633" y="4224857"/>
            <a:ext cx="1125040" cy="681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705"/>
            <a:r>
              <a:rPr lang="en-US" altLang="ru-RU" sz="12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Talented young scientists</a:t>
            </a:r>
            <a:r>
              <a:rPr lang="ru-RU" sz="12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</a:p>
          <a:p>
            <a:pPr algn="just" defTabSz="179705"/>
            <a:r>
              <a:rPr lang="ru-RU" sz="5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 </a:t>
            </a:r>
          </a:p>
          <a:p>
            <a:pPr algn="just" defTabSz="179705"/>
            <a:endParaRPr lang="ru-RU" sz="500" b="1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algn="ctr" defTabSz="179705"/>
            <a:r>
              <a:rPr lang="ru-RU" sz="2500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25</a:t>
            </a:r>
          </a:p>
        </p:txBody>
      </p:sp>
      <p:graphicFrame>
        <p:nvGraphicFramePr>
          <p:cNvPr id="78" name="Объект 77"/>
          <p:cNvGraphicFramePr>
            <a:graphicFrameLocks noChangeAspect="1"/>
          </p:cNvGraphicFramePr>
          <p:nvPr/>
        </p:nvGraphicFramePr>
        <p:xfrm>
          <a:off x="481812" y="4217453"/>
          <a:ext cx="615751" cy="4862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Image" r:id="rId8" imgW="5248275" imgH="4581525" progId="Photoshop.Image.12">
                  <p:embed/>
                </p:oleObj>
              </mc:Choice>
              <mc:Fallback>
                <p:oleObj name="Image" r:id="rId8" imgW="5248275" imgH="4581525" progId="Photoshop.Image.12">
                  <p:embed/>
                  <p:pic>
                    <p:nvPicPr>
                      <p:cNvPr id="0" name="Объект 7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1812" y="4217453"/>
                        <a:ext cx="615751" cy="4862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" name="Равнобедренный треугольник 78"/>
          <p:cNvSpPr/>
          <p:nvPr/>
        </p:nvSpPr>
        <p:spPr>
          <a:xfrm rot="5400000">
            <a:off x="2114650" y="4232069"/>
            <a:ext cx="159809" cy="137766"/>
          </a:xfrm>
          <a:prstGeom prst="triangl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Равнобедренный треугольник 79"/>
          <p:cNvSpPr/>
          <p:nvPr/>
        </p:nvSpPr>
        <p:spPr>
          <a:xfrm rot="5400000">
            <a:off x="317952" y="4249995"/>
            <a:ext cx="159809" cy="137766"/>
          </a:xfrm>
          <a:prstGeom prst="triangl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9" name="Равнобедренный треугольник 138"/>
          <p:cNvSpPr/>
          <p:nvPr/>
        </p:nvSpPr>
        <p:spPr>
          <a:xfrm rot="5400000">
            <a:off x="4007509" y="5696819"/>
            <a:ext cx="119288" cy="93156"/>
          </a:xfrm>
          <a:prstGeom prst="triangl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0" name="Равнобедренный треугольник 139"/>
          <p:cNvSpPr/>
          <p:nvPr/>
        </p:nvSpPr>
        <p:spPr>
          <a:xfrm rot="5400000">
            <a:off x="4007509" y="5912719"/>
            <a:ext cx="119288" cy="93156"/>
          </a:xfrm>
          <a:prstGeom prst="triangl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1" name="Равнобедренный треугольник 140"/>
          <p:cNvSpPr/>
          <p:nvPr/>
        </p:nvSpPr>
        <p:spPr>
          <a:xfrm rot="5400000">
            <a:off x="4007509" y="6103219"/>
            <a:ext cx="119288" cy="93156"/>
          </a:xfrm>
          <a:prstGeom prst="triangl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2" name="Равнобедренный треугольник 141"/>
          <p:cNvSpPr/>
          <p:nvPr/>
        </p:nvSpPr>
        <p:spPr>
          <a:xfrm rot="5400000">
            <a:off x="4007509" y="6319119"/>
            <a:ext cx="119288" cy="93156"/>
          </a:xfrm>
          <a:prstGeom prst="triangl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3" name="Равнобедренный треугольник 142"/>
          <p:cNvSpPr/>
          <p:nvPr/>
        </p:nvSpPr>
        <p:spPr>
          <a:xfrm rot="5400000">
            <a:off x="4007509" y="6515969"/>
            <a:ext cx="119288" cy="93156"/>
          </a:xfrm>
          <a:prstGeom prst="triangl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5" name="Прямоугольник 174"/>
          <p:cNvSpPr/>
          <p:nvPr/>
        </p:nvSpPr>
        <p:spPr>
          <a:xfrm>
            <a:off x="8112536" y="5009050"/>
            <a:ext cx="36975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ХАЛҚАРО ҲАМКОРЛИК </a:t>
            </a:r>
          </a:p>
        </p:txBody>
      </p:sp>
      <p:sp>
        <p:nvSpPr>
          <p:cNvPr id="185" name="Прямоугольник 184"/>
          <p:cNvSpPr/>
          <p:nvPr/>
        </p:nvSpPr>
        <p:spPr>
          <a:xfrm>
            <a:off x="6176096" y="5823361"/>
            <a:ext cx="5475733" cy="291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705"/>
            <a:r>
              <a:rPr lang="en-US" altLang="ru-RU" sz="2000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New explored promising project directions</a:t>
            </a:r>
          </a:p>
        </p:txBody>
      </p:sp>
      <p:pic>
        <p:nvPicPr>
          <p:cNvPr id="4" name="Рисунок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95300" y="4191223"/>
            <a:ext cx="256054" cy="280440"/>
          </a:xfrm>
          <a:prstGeom prst="rect">
            <a:avLst/>
          </a:prstGeom>
        </p:spPr>
      </p:pic>
      <p:pic>
        <p:nvPicPr>
          <p:cNvPr id="187" name="Рисунок 18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103841" y="4280591"/>
            <a:ext cx="675812" cy="504825"/>
          </a:xfrm>
          <a:prstGeom prst="rect">
            <a:avLst/>
          </a:prstGeom>
        </p:spPr>
      </p:pic>
      <p:sp>
        <p:nvSpPr>
          <p:cNvPr id="188" name="Прямоугольник 187"/>
          <p:cNvSpPr/>
          <p:nvPr/>
        </p:nvSpPr>
        <p:spPr>
          <a:xfrm>
            <a:off x="4766945" y="4251960"/>
            <a:ext cx="1231900" cy="6299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17970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ru-RU" sz="1200" b="1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Students involved in startup projects</a:t>
            </a:r>
          </a:p>
          <a:p>
            <a:pPr algn="ctr" defTabSz="17970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500" b="1" baseline="30000" dirty="0">
                <a:solidFill>
                  <a:srgbClr val="1A237E"/>
                </a:solidFill>
                <a:latin typeface="Cambria" panose="02040503050406030204" pitchFamily="18" charset="0"/>
              </a:rPr>
              <a:t>42</a:t>
            </a:r>
          </a:p>
        </p:txBody>
      </p:sp>
      <p:pic>
        <p:nvPicPr>
          <p:cNvPr id="189" name="Рисунок 18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81363" y="4334038"/>
            <a:ext cx="6097" cy="384081"/>
          </a:xfrm>
          <a:prstGeom prst="rect">
            <a:avLst/>
          </a:prstGeom>
        </p:spPr>
      </p:pic>
      <p:pic>
        <p:nvPicPr>
          <p:cNvPr id="196" name="Рисунок 19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575" y="3892"/>
            <a:ext cx="12192000" cy="768096"/>
          </a:xfrm>
          <a:prstGeom prst="rect">
            <a:avLst/>
          </a:prstGeom>
        </p:spPr>
      </p:pic>
      <p:pic>
        <p:nvPicPr>
          <p:cNvPr id="197" name="Рисунок 19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7563" y="-4541"/>
            <a:ext cx="3603048" cy="768163"/>
          </a:xfrm>
          <a:prstGeom prst="rect">
            <a:avLst/>
          </a:prstGeom>
        </p:spPr>
      </p:pic>
      <p:sp>
        <p:nvSpPr>
          <p:cNvPr id="203" name="Прямоугольник 202"/>
          <p:cNvSpPr/>
          <p:nvPr/>
        </p:nvSpPr>
        <p:spPr>
          <a:xfrm>
            <a:off x="189498" y="0"/>
            <a:ext cx="706588" cy="73691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1" name="Прямоугольник 190"/>
          <p:cNvSpPr/>
          <p:nvPr/>
        </p:nvSpPr>
        <p:spPr>
          <a:xfrm>
            <a:off x="1504315" y="151765"/>
            <a:ext cx="8380730" cy="450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79705"/>
            <a:r>
              <a:rPr lang="en-US" altLang="ru-RU" sz="3600" b="1" baseline="30000" dirty="0">
                <a:solidFill>
                  <a:schemeClr val="bg1"/>
                </a:solidFill>
                <a:latin typeface="Cambria" panose="02040503050406030204" pitchFamily="18" charset="0"/>
              </a:rPr>
              <a:t>The state of scientific activity</a:t>
            </a: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14346" y="34623"/>
            <a:ext cx="625139" cy="625139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29314" y="1343871"/>
            <a:ext cx="1159592" cy="68491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065390" y="1253194"/>
            <a:ext cx="819945" cy="818941"/>
          </a:xfrm>
          <a:prstGeom prst="rect">
            <a:avLst/>
          </a:prstGeom>
        </p:spPr>
      </p:pic>
      <p:pic>
        <p:nvPicPr>
          <p:cNvPr id="56" name="Рисунок 55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422571" y="1300611"/>
            <a:ext cx="960343" cy="622116"/>
          </a:xfrm>
          <a:prstGeom prst="rect">
            <a:avLst/>
          </a:prstGeom>
        </p:spPr>
      </p:pic>
      <p:pic>
        <p:nvPicPr>
          <p:cNvPr id="57" name="Рисунок 56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678169" y="1198521"/>
            <a:ext cx="1085944" cy="843567"/>
          </a:xfrm>
          <a:prstGeom prst="rect">
            <a:avLst/>
          </a:prstGeom>
        </p:spPr>
      </p:pic>
      <p:sp>
        <p:nvSpPr>
          <p:cNvPr id="125" name="Прямоугольник 124"/>
          <p:cNvSpPr/>
          <p:nvPr/>
        </p:nvSpPr>
        <p:spPr>
          <a:xfrm>
            <a:off x="364111" y="3692615"/>
            <a:ext cx="1577359" cy="4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sz="11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Creation of a reference book on the cost of disposal of semi-synthetic fuel products. 1.6 billion UZS</a:t>
            </a:r>
          </a:p>
        </p:txBody>
      </p:sp>
      <p:sp>
        <p:nvSpPr>
          <p:cNvPr id="126" name="Прямоугольник 125"/>
          <p:cNvSpPr/>
          <p:nvPr/>
        </p:nvSpPr>
        <p:spPr>
          <a:xfrm>
            <a:off x="1873910" y="3726219"/>
            <a:ext cx="1355727" cy="5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Development and testing of NaA BS dehumidifying zeolite for gas-fired DCS</a:t>
            </a:r>
          </a:p>
          <a:p>
            <a:pPr algn="ctr"/>
            <a:r>
              <a:rPr lang="en-US" alt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1300 million. UZS</a:t>
            </a:r>
          </a:p>
        </p:txBody>
      </p:sp>
      <p:sp>
        <p:nvSpPr>
          <p:cNvPr id="127" name="Прямоугольник 126"/>
          <p:cNvSpPr/>
          <p:nvPr/>
        </p:nvSpPr>
        <p:spPr>
          <a:xfrm>
            <a:off x="3259815" y="3700907"/>
            <a:ext cx="1355727" cy="5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Production and testing of NaA-U drying zeolite from Mubarak GQIZ</a:t>
            </a:r>
          </a:p>
          <a:p>
            <a:pPr algn="ctr"/>
            <a:r>
              <a:rPr lang="en-US" alt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1450 million UZS</a:t>
            </a:r>
          </a:p>
        </p:txBody>
      </p:sp>
      <p:sp>
        <p:nvSpPr>
          <p:cNvPr id="128" name="Прямоугольник 127"/>
          <p:cNvSpPr/>
          <p:nvPr/>
        </p:nvSpPr>
        <p:spPr>
          <a:xfrm>
            <a:off x="4519212" y="3694915"/>
            <a:ext cx="1355727" cy="450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Drying adsorbent made of aluminum oxide</a:t>
            </a:r>
          </a:p>
          <a:p>
            <a:pPr algn="ctr"/>
            <a:r>
              <a:rPr lang="en-US" alt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1.0 billion UZS</a:t>
            </a:r>
          </a:p>
        </p:txBody>
      </p:sp>
      <p:grpSp>
        <p:nvGrpSpPr>
          <p:cNvPr id="129" name="Группа 128"/>
          <p:cNvGrpSpPr/>
          <p:nvPr/>
        </p:nvGrpSpPr>
        <p:grpSpPr>
          <a:xfrm>
            <a:off x="1797229" y="2974014"/>
            <a:ext cx="137766" cy="1314787"/>
            <a:chOff x="418538" y="1245100"/>
            <a:chExt cx="137766" cy="1314787"/>
          </a:xfrm>
        </p:grpSpPr>
        <p:sp>
          <p:nvSpPr>
            <p:cNvPr id="130" name="Равнобедренный треугольник 129"/>
            <p:cNvSpPr/>
            <p:nvPr/>
          </p:nvSpPr>
          <p:spPr>
            <a:xfrm rot="5400000">
              <a:off x="407516" y="1256122"/>
              <a:ext cx="159809" cy="137766"/>
            </a:xfrm>
            <a:prstGeom prst="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31" name="Прямая соединительная линия 130"/>
            <p:cNvCxnSpPr/>
            <p:nvPr/>
          </p:nvCxnSpPr>
          <p:spPr>
            <a:xfrm>
              <a:off x="445910" y="1352953"/>
              <a:ext cx="8775" cy="1206934"/>
            </a:xfrm>
            <a:prstGeom prst="line">
              <a:avLst/>
            </a:prstGeom>
            <a:ln>
              <a:solidFill>
                <a:srgbClr val="1A237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Группа 131"/>
          <p:cNvGrpSpPr/>
          <p:nvPr/>
        </p:nvGrpSpPr>
        <p:grpSpPr>
          <a:xfrm>
            <a:off x="3193819" y="2983243"/>
            <a:ext cx="137766" cy="1314787"/>
            <a:chOff x="418538" y="1245100"/>
            <a:chExt cx="137766" cy="1314787"/>
          </a:xfrm>
        </p:grpSpPr>
        <p:sp>
          <p:nvSpPr>
            <p:cNvPr id="133" name="Равнобедренный треугольник 132"/>
            <p:cNvSpPr/>
            <p:nvPr/>
          </p:nvSpPr>
          <p:spPr>
            <a:xfrm rot="5400000">
              <a:off x="407516" y="1256122"/>
              <a:ext cx="159809" cy="137766"/>
            </a:xfrm>
            <a:prstGeom prst="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34" name="Прямая соединительная линия 133"/>
            <p:cNvCxnSpPr/>
            <p:nvPr/>
          </p:nvCxnSpPr>
          <p:spPr>
            <a:xfrm>
              <a:off x="445910" y="1352953"/>
              <a:ext cx="8775" cy="1206934"/>
            </a:xfrm>
            <a:prstGeom prst="line">
              <a:avLst/>
            </a:prstGeom>
            <a:ln>
              <a:solidFill>
                <a:srgbClr val="1A237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5" name="Группа 134"/>
          <p:cNvGrpSpPr/>
          <p:nvPr/>
        </p:nvGrpSpPr>
        <p:grpSpPr>
          <a:xfrm>
            <a:off x="4604010" y="2973657"/>
            <a:ext cx="137766" cy="1314787"/>
            <a:chOff x="418538" y="1245100"/>
            <a:chExt cx="137766" cy="1314787"/>
          </a:xfrm>
        </p:grpSpPr>
        <p:sp>
          <p:nvSpPr>
            <p:cNvPr id="136" name="Равнобедренный треугольник 135"/>
            <p:cNvSpPr/>
            <p:nvPr/>
          </p:nvSpPr>
          <p:spPr>
            <a:xfrm rot="5400000">
              <a:off x="407516" y="1256122"/>
              <a:ext cx="159809" cy="137766"/>
            </a:xfrm>
            <a:prstGeom prst="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37" name="Прямая соединительная линия 136"/>
            <p:cNvCxnSpPr/>
            <p:nvPr/>
          </p:nvCxnSpPr>
          <p:spPr>
            <a:xfrm>
              <a:off x="445910" y="1352953"/>
              <a:ext cx="8775" cy="1206934"/>
            </a:xfrm>
            <a:prstGeom prst="line">
              <a:avLst/>
            </a:prstGeom>
            <a:ln>
              <a:solidFill>
                <a:srgbClr val="1A237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8" name="Группа 137"/>
          <p:cNvGrpSpPr/>
          <p:nvPr/>
        </p:nvGrpSpPr>
        <p:grpSpPr>
          <a:xfrm>
            <a:off x="433207" y="2973657"/>
            <a:ext cx="137766" cy="1314787"/>
            <a:chOff x="418538" y="1245100"/>
            <a:chExt cx="137766" cy="1314787"/>
          </a:xfrm>
        </p:grpSpPr>
        <p:sp>
          <p:nvSpPr>
            <p:cNvPr id="144" name="Равнобедренный треугольник 143"/>
            <p:cNvSpPr/>
            <p:nvPr/>
          </p:nvSpPr>
          <p:spPr>
            <a:xfrm rot="5400000">
              <a:off x="407516" y="1256122"/>
              <a:ext cx="159809" cy="137766"/>
            </a:xfrm>
            <a:prstGeom prst="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45" name="Прямая соединительная линия 144"/>
            <p:cNvCxnSpPr/>
            <p:nvPr/>
          </p:nvCxnSpPr>
          <p:spPr>
            <a:xfrm>
              <a:off x="445910" y="1352953"/>
              <a:ext cx="8775" cy="1206934"/>
            </a:xfrm>
            <a:prstGeom prst="line">
              <a:avLst/>
            </a:prstGeom>
            <a:ln>
              <a:solidFill>
                <a:srgbClr val="1A237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8" name="Рисунок 57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18856" y="3022226"/>
            <a:ext cx="949023" cy="663195"/>
          </a:xfrm>
          <a:prstGeom prst="rect">
            <a:avLst/>
          </a:prstGeom>
        </p:spPr>
      </p:pic>
      <p:pic>
        <p:nvPicPr>
          <p:cNvPr id="71" name="Рисунок 70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138756" y="2985222"/>
            <a:ext cx="789565" cy="706599"/>
          </a:xfrm>
          <a:prstGeom prst="rect">
            <a:avLst/>
          </a:prstGeom>
        </p:spPr>
      </p:pic>
      <p:pic>
        <p:nvPicPr>
          <p:cNvPr id="72" name="Рисунок 71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414530" y="3021242"/>
            <a:ext cx="1012067" cy="639860"/>
          </a:xfrm>
          <a:prstGeom prst="rect">
            <a:avLst/>
          </a:prstGeom>
        </p:spPr>
      </p:pic>
      <p:pic>
        <p:nvPicPr>
          <p:cNvPr id="73" name="Рисунок 72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807787" y="3006337"/>
            <a:ext cx="1029302" cy="684954"/>
          </a:xfrm>
          <a:prstGeom prst="rect">
            <a:avLst/>
          </a:prstGeom>
        </p:spPr>
      </p:pic>
      <p:sp>
        <p:nvSpPr>
          <p:cNvPr id="147" name="Прямоугольник 146"/>
          <p:cNvSpPr/>
          <p:nvPr/>
        </p:nvSpPr>
        <p:spPr>
          <a:xfrm>
            <a:off x="6140737" y="2091868"/>
            <a:ext cx="1338944" cy="450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Coagulant production plant from alumina waste</a:t>
            </a:r>
          </a:p>
          <a:p>
            <a:pPr algn="ctr"/>
            <a:r>
              <a:rPr lang="en-US" alt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3.0 billion UZS</a:t>
            </a:r>
          </a:p>
        </p:txBody>
      </p:sp>
      <p:sp>
        <p:nvSpPr>
          <p:cNvPr id="151" name="Прямоугольник 150"/>
          <p:cNvSpPr/>
          <p:nvPr/>
        </p:nvSpPr>
        <p:spPr>
          <a:xfrm>
            <a:off x="7487875" y="2144994"/>
            <a:ext cx="1338944" cy="450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Plant for the production of light naphtha paraffin</a:t>
            </a:r>
          </a:p>
          <a:p>
            <a:pPr algn="ctr"/>
            <a:r>
              <a:rPr lang="en-US" alt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15 billion. UZS</a:t>
            </a:r>
          </a:p>
        </p:txBody>
      </p:sp>
      <p:sp>
        <p:nvSpPr>
          <p:cNvPr id="186" name="Прямоугольник 185"/>
          <p:cNvSpPr/>
          <p:nvPr/>
        </p:nvSpPr>
        <p:spPr>
          <a:xfrm>
            <a:off x="8898164" y="2098848"/>
            <a:ext cx="1338944" cy="450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Heterogeneous Catalyst regeneration workshop</a:t>
            </a:r>
          </a:p>
          <a:p>
            <a:pPr algn="ctr"/>
            <a:r>
              <a:rPr lang="en-US" altLang="ru-RU" sz="1200" baseline="30000" dirty="0">
                <a:solidFill>
                  <a:srgbClr val="000000"/>
                </a:solidFill>
                <a:latin typeface="Cambria" panose="02040503050406030204" pitchFamily="18" charset="0"/>
              </a:rPr>
              <a:t>3.5 billion UZS</a:t>
            </a:r>
          </a:p>
        </p:txBody>
      </p:sp>
      <p:sp>
        <p:nvSpPr>
          <p:cNvPr id="190" name="Прямоугольник 189"/>
          <p:cNvSpPr/>
          <p:nvPr/>
        </p:nvSpPr>
        <p:spPr>
          <a:xfrm>
            <a:off x="10312884" y="2106444"/>
            <a:ext cx="13389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200" baseline="30000" dirty="0">
              <a:solidFill>
                <a:srgbClr val="000000"/>
              </a:solidFill>
              <a:latin typeface="Cambria" panose="02040503050406030204" pitchFamily="18" charset="0"/>
            </a:endParaRPr>
          </a:p>
        </p:txBody>
      </p:sp>
      <p:grpSp>
        <p:nvGrpSpPr>
          <p:cNvPr id="192" name="Группа 191"/>
          <p:cNvGrpSpPr/>
          <p:nvPr/>
        </p:nvGrpSpPr>
        <p:grpSpPr>
          <a:xfrm>
            <a:off x="6152221" y="1267928"/>
            <a:ext cx="137766" cy="1314787"/>
            <a:chOff x="418538" y="1245100"/>
            <a:chExt cx="137766" cy="1314787"/>
          </a:xfrm>
        </p:grpSpPr>
        <p:sp>
          <p:nvSpPr>
            <p:cNvPr id="194" name="Равнобедренный треугольник 193"/>
            <p:cNvSpPr/>
            <p:nvPr/>
          </p:nvSpPr>
          <p:spPr>
            <a:xfrm rot="5400000">
              <a:off x="407516" y="1256122"/>
              <a:ext cx="159809" cy="137766"/>
            </a:xfrm>
            <a:prstGeom prst="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95" name="Прямая соединительная линия 194"/>
            <p:cNvCxnSpPr/>
            <p:nvPr/>
          </p:nvCxnSpPr>
          <p:spPr>
            <a:xfrm>
              <a:off x="445910" y="1352953"/>
              <a:ext cx="8775" cy="1206934"/>
            </a:xfrm>
            <a:prstGeom prst="line">
              <a:avLst/>
            </a:prstGeom>
            <a:ln>
              <a:solidFill>
                <a:srgbClr val="1A237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8" name="Группа 197"/>
          <p:cNvGrpSpPr/>
          <p:nvPr/>
        </p:nvGrpSpPr>
        <p:grpSpPr>
          <a:xfrm>
            <a:off x="7422845" y="1267074"/>
            <a:ext cx="137766" cy="1299178"/>
            <a:chOff x="475193" y="1252608"/>
            <a:chExt cx="137766" cy="1299178"/>
          </a:xfrm>
        </p:grpSpPr>
        <p:sp>
          <p:nvSpPr>
            <p:cNvPr id="199" name="Равнобедренный треугольник 198"/>
            <p:cNvSpPr/>
            <p:nvPr/>
          </p:nvSpPr>
          <p:spPr>
            <a:xfrm rot="5400000">
              <a:off x="464171" y="1263630"/>
              <a:ext cx="159809" cy="137766"/>
            </a:xfrm>
            <a:prstGeom prst="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01" name="Прямая соединительная линия 200"/>
            <p:cNvCxnSpPr/>
            <p:nvPr/>
          </p:nvCxnSpPr>
          <p:spPr>
            <a:xfrm>
              <a:off x="499298" y="1344852"/>
              <a:ext cx="8775" cy="1206934"/>
            </a:xfrm>
            <a:prstGeom prst="line">
              <a:avLst/>
            </a:prstGeom>
            <a:ln>
              <a:solidFill>
                <a:srgbClr val="1A237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2" name="Группа 201"/>
          <p:cNvGrpSpPr/>
          <p:nvPr/>
        </p:nvGrpSpPr>
        <p:grpSpPr>
          <a:xfrm>
            <a:off x="8846917" y="1298551"/>
            <a:ext cx="137766" cy="1314787"/>
            <a:chOff x="418538" y="1245100"/>
            <a:chExt cx="137766" cy="1314787"/>
          </a:xfrm>
        </p:grpSpPr>
        <p:sp>
          <p:nvSpPr>
            <p:cNvPr id="204" name="Равнобедренный треугольник 203"/>
            <p:cNvSpPr/>
            <p:nvPr/>
          </p:nvSpPr>
          <p:spPr>
            <a:xfrm rot="5400000">
              <a:off x="407516" y="1256122"/>
              <a:ext cx="159809" cy="137766"/>
            </a:xfrm>
            <a:prstGeom prst="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05" name="Прямая соединительная линия 204"/>
            <p:cNvCxnSpPr/>
            <p:nvPr/>
          </p:nvCxnSpPr>
          <p:spPr>
            <a:xfrm>
              <a:off x="445910" y="1352953"/>
              <a:ext cx="8775" cy="1206934"/>
            </a:xfrm>
            <a:prstGeom prst="line">
              <a:avLst/>
            </a:prstGeom>
            <a:ln>
              <a:solidFill>
                <a:srgbClr val="1A237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6" name="Группа 205"/>
          <p:cNvGrpSpPr/>
          <p:nvPr/>
        </p:nvGrpSpPr>
        <p:grpSpPr>
          <a:xfrm>
            <a:off x="10293706" y="1260371"/>
            <a:ext cx="137766" cy="1314787"/>
            <a:chOff x="418538" y="1245100"/>
            <a:chExt cx="137766" cy="1314787"/>
          </a:xfrm>
        </p:grpSpPr>
        <p:sp>
          <p:nvSpPr>
            <p:cNvPr id="207" name="Равнобедренный треугольник 206"/>
            <p:cNvSpPr/>
            <p:nvPr/>
          </p:nvSpPr>
          <p:spPr>
            <a:xfrm rot="5400000">
              <a:off x="407516" y="1256122"/>
              <a:ext cx="159809" cy="137766"/>
            </a:xfrm>
            <a:prstGeom prst="triangle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08" name="Прямая соединительная линия 207"/>
            <p:cNvCxnSpPr/>
            <p:nvPr/>
          </p:nvCxnSpPr>
          <p:spPr>
            <a:xfrm>
              <a:off x="445910" y="1352953"/>
              <a:ext cx="8775" cy="1206934"/>
            </a:xfrm>
            <a:prstGeom prst="line">
              <a:avLst/>
            </a:prstGeom>
            <a:ln>
              <a:solidFill>
                <a:srgbClr val="1A237E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9" name="TextBox 208"/>
          <p:cNvSpPr txBox="1"/>
          <p:nvPr/>
        </p:nvSpPr>
        <p:spPr>
          <a:xfrm>
            <a:off x="10249535" y="2042795"/>
            <a:ext cx="166878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ru-RU" sz="8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Workshop for the production of desalination, dewatering, and nonionic demulsifiers</a:t>
            </a:r>
          </a:p>
          <a:p>
            <a:pPr algn="ctr"/>
            <a:r>
              <a:rPr lang="en-US" altLang="ru-RU" sz="80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3.0 billion. UZS</a:t>
            </a:r>
          </a:p>
        </p:txBody>
      </p:sp>
      <p:pic>
        <p:nvPicPr>
          <p:cNvPr id="81" name="Рисунок 80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6338936" y="1188806"/>
            <a:ext cx="937105" cy="937105"/>
          </a:xfrm>
          <a:prstGeom prst="rect">
            <a:avLst/>
          </a:prstGeom>
        </p:spPr>
      </p:pic>
      <p:pic>
        <p:nvPicPr>
          <p:cNvPr id="82" name="Рисунок 81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7704220" y="1273479"/>
            <a:ext cx="919173" cy="808147"/>
          </a:xfrm>
          <a:prstGeom prst="rect">
            <a:avLst/>
          </a:prstGeom>
        </p:spPr>
      </p:pic>
      <p:pic>
        <p:nvPicPr>
          <p:cNvPr id="83" name="Рисунок 82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9133960" y="1334105"/>
            <a:ext cx="957310" cy="723044"/>
          </a:xfrm>
          <a:prstGeom prst="rect">
            <a:avLst/>
          </a:prstGeom>
        </p:spPr>
      </p:pic>
      <p:pic>
        <p:nvPicPr>
          <p:cNvPr id="84" name="Рисунок 83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 flipH="1">
            <a:off x="10526207" y="1253164"/>
            <a:ext cx="1191570" cy="793139"/>
          </a:xfrm>
          <a:prstGeom prst="rect">
            <a:avLst/>
          </a:prstGeom>
        </p:spPr>
      </p:pic>
      <p:grpSp>
        <p:nvGrpSpPr>
          <p:cNvPr id="210" name="Группа 209"/>
          <p:cNvGrpSpPr/>
          <p:nvPr/>
        </p:nvGrpSpPr>
        <p:grpSpPr>
          <a:xfrm>
            <a:off x="6159309" y="3058080"/>
            <a:ext cx="1751835" cy="2672283"/>
            <a:chOff x="4185372" y="1067160"/>
            <a:chExt cx="3523428" cy="4584476"/>
          </a:xfrm>
        </p:grpSpPr>
        <p:sp>
          <p:nvSpPr>
            <p:cNvPr id="211" name="Прямоугольник 210"/>
            <p:cNvSpPr/>
            <p:nvPr/>
          </p:nvSpPr>
          <p:spPr>
            <a:xfrm>
              <a:off x="4185372" y="1080130"/>
              <a:ext cx="3435610" cy="4571506"/>
            </a:xfrm>
            <a:prstGeom prst="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2" name="TextBox 211"/>
            <p:cNvSpPr txBox="1"/>
            <p:nvPr/>
          </p:nvSpPr>
          <p:spPr>
            <a:xfrm>
              <a:off x="4273190" y="1067160"/>
              <a:ext cx="3435610" cy="43276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106680" bIns="120015" numCol="1" spcCol="1270" anchor="t" anchorCtr="0">
              <a:noAutofit/>
            </a:bodyPr>
            <a:lstStyle/>
            <a:p>
              <a:pPr marL="0" lvl="1" algn="l" defTabSz="666750">
                <a:spcBef>
                  <a:spcPct val="0"/>
                </a:spcBef>
                <a:spcAft>
                  <a:spcPct val="15000"/>
                </a:spcAft>
              </a:pPr>
              <a:r>
                <a:rPr lang="en-US" altLang="ru-RU" sz="750" b="1" kern="1200" dirty="0"/>
                <a:t>Projects to solve the problems of the industry</a:t>
              </a:r>
              <a:r>
                <a:rPr lang="en-US" sz="750" b="1" kern="1200" dirty="0"/>
                <a:t> </a:t>
              </a:r>
            </a:p>
            <a:p>
              <a:pPr marL="114300" lvl="1" indent="-114300" algn="l" defTabSz="666750"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750" kern="1200" dirty="0"/>
                <a:t>Wastewater treatment technologies</a:t>
              </a:r>
            </a:p>
            <a:p>
              <a:pPr marL="114300" lvl="1" indent="-114300" algn="l" defTabSz="666750"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750" kern="1200" dirty="0"/>
                <a:t>Comprehensive air purification technologies</a:t>
              </a:r>
            </a:p>
            <a:p>
              <a:pPr marL="114300" lvl="1" indent="-114300" algn="l" defTabSz="666750"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750" kern="1200" dirty="0"/>
                <a:t>Comprehensive soil purification technologies</a:t>
              </a:r>
            </a:p>
            <a:p>
              <a:pPr marL="114300" lvl="1" indent="-114300" algn="l" defTabSz="666750"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750" kern="1200" dirty="0"/>
                <a:t>New robotics methods for cleaning</a:t>
              </a:r>
            </a:p>
            <a:p>
              <a:pPr marL="114300" lvl="1" indent="-114300" algn="l" defTabSz="666750"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750" kern="1200" dirty="0"/>
                <a:t>Production of carbon dioxide from the air.</a:t>
              </a:r>
            </a:p>
            <a:p>
              <a:pPr marL="114300" lvl="1" indent="-114300" algn="l" defTabSz="666750"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750" kern="1200" dirty="0"/>
                <a:t>Green technology for producing hydrogen from water</a:t>
              </a:r>
            </a:p>
            <a:p>
              <a:pPr marL="114300" lvl="1" indent="-114300" algn="l" defTabSz="666750"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750" kern="1200" dirty="0"/>
                <a:t>Green technology for producing hydrogen from methane</a:t>
              </a:r>
            </a:p>
            <a:p>
              <a:pPr marL="114300" lvl="1" indent="-114300" algn="l" defTabSz="666750"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750" kern="1200" dirty="0"/>
                <a:t>Amine absorbent recovery technology</a:t>
              </a:r>
            </a:p>
            <a:p>
              <a:pPr marL="114300" lvl="1" indent="-114300" algn="l" defTabSz="666750"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750" kern="1200" dirty="0"/>
                <a:t>Technology of recovery of all types of adsorbents</a:t>
              </a:r>
            </a:p>
          </p:txBody>
        </p:sp>
      </p:grpSp>
      <p:grpSp>
        <p:nvGrpSpPr>
          <p:cNvPr id="213" name="Группа 212"/>
          <p:cNvGrpSpPr/>
          <p:nvPr/>
        </p:nvGrpSpPr>
        <p:grpSpPr>
          <a:xfrm>
            <a:off x="10066329" y="3011015"/>
            <a:ext cx="1865630" cy="2672737"/>
            <a:chOff x="16108070" y="2443932"/>
            <a:chExt cx="3603846" cy="4909107"/>
          </a:xfrm>
        </p:grpSpPr>
        <p:sp>
          <p:nvSpPr>
            <p:cNvPr id="214" name="Прямоугольник 213"/>
            <p:cNvSpPr/>
            <p:nvPr/>
          </p:nvSpPr>
          <p:spPr>
            <a:xfrm>
              <a:off x="16108070" y="2443932"/>
              <a:ext cx="3435610" cy="4909107"/>
            </a:xfrm>
            <a:prstGeom prst="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5" name="TextBox 214"/>
            <p:cNvSpPr txBox="1"/>
            <p:nvPr/>
          </p:nvSpPr>
          <p:spPr>
            <a:xfrm>
              <a:off x="16173082" y="2602552"/>
              <a:ext cx="3538834" cy="42244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106680" bIns="120015" numCol="1" spcCol="1270" anchor="t" anchorCtr="0">
              <a:noAutofit/>
            </a:bodyPr>
            <a:lstStyle/>
            <a:p>
              <a:pPr marL="0" lvl="1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altLang="ru-RU" sz="750" b="1" kern="1200" dirty="0"/>
                <a:t>Projects focused on the needs of enterprises</a:t>
              </a:r>
              <a:endParaRPr lang="en-US" sz="750" dirty="0"/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750" kern="1200" dirty="0"/>
                <a:t>Production of amine absorbents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750" kern="1200" dirty="0"/>
                <a:t>Glycol extraction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750" kern="1200" dirty="0"/>
                <a:t>Alcohol consumption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750" kern="1200" dirty="0"/>
                <a:t>Production of organic acids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750" kern="1200" dirty="0"/>
                <a:t>Obtaining demulsifiers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750" kern="1200" dirty="0"/>
                <a:t>Production of zeolite, coal, alumina and silicon adsorbents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750" kern="1200" dirty="0"/>
                <a:t>Production of natural adsorbents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750" kern="1200" dirty="0"/>
                <a:t>Taking inhibitors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750" kern="1200" dirty="0"/>
                <a:t>Receiving anticoagulants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750" kern="1200" dirty="0"/>
                <a:t>Production of flocculants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750" kern="1200" dirty="0"/>
                <a:t>Production of conversion catalysts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750" kern="1200" dirty="0"/>
                <a:t>Production of catalysts for the hydrogenation process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750" kern="1200" dirty="0"/>
                <a:t>How to get catalysts</a:t>
              </a:r>
            </a:p>
          </p:txBody>
        </p:sp>
      </p:grpSp>
      <p:grpSp>
        <p:nvGrpSpPr>
          <p:cNvPr id="219" name="Группа 218"/>
          <p:cNvGrpSpPr/>
          <p:nvPr/>
        </p:nvGrpSpPr>
        <p:grpSpPr>
          <a:xfrm>
            <a:off x="7981393" y="3019775"/>
            <a:ext cx="1912167" cy="2663978"/>
            <a:chOff x="-197769" y="1048263"/>
            <a:chExt cx="3970927" cy="4980127"/>
          </a:xfrm>
        </p:grpSpPr>
        <p:sp>
          <p:nvSpPr>
            <p:cNvPr id="220" name="Прямоугольник 219"/>
            <p:cNvSpPr/>
            <p:nvPr/>
          </p:nvSpPr>
          <p:spPr>
            <a:xfrm>
              <a:off x="-197769" y="1048263"/>
              <a:ext cx="3970927" cy="4980127"/>
            </a:xfrm>
            <a:prstGeom prst="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1" name="TextBox 220"/>
            <p:cNvSpPr txBox="1"/>
            <p:nvPr/>
          </p:nvSpPr>
          <p:spPr>
            <a:xfrm>
              <a:off x="39594" y="1163411"/>
              <a:ext cx="3403516" cy="467119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0010" tIns="80010" rIns="106680" bIns="120015" numCol="1" spcCol="1270" anchor="t" anchorCtr="0">
              <a:noAutofit/>
            </a:bodyPr>
            <a:lstStyle/>
            <a:p>
              <a:pPr marL="0" lvl="1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en-US" altLang="ru-RU" sz="900" b="1" kern="1200" dirty="0">
                  <a:solidFill>
                    <a:schemeClr val="tx1"/>
                  </a:solidFill>
                </a:rPr>
                <a:t>Projects aimed at acquiring new products</a:t>
              </a:r>
              <a:r>
                <a:rPr lang="en-US" sz="900" b="1" kern="1200" dirty="0">
                  <a:solidFill>
                    <a:schemeClr val="tx1"/>
                  </a:solidFill>
                </a:rPr>
                <a:t> </a:t>
              </a:r>
              <a:endParaRPr lang="en-US" sz="800" kern="1200" dirty="0"/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800" kern="1200" dirty="0"/>
                <a:t>Production of light paraffins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800" kern="1200" dirty="0"/>
                <a:t>Extract from op athena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800" kern="1200" dirty="0"/>
                <a:t>Sulfur compounds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800" kern="1200" dirty="0"/>
                <a:t>Oxygen compounds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800" kern="1200" dirty="0"/>
                <a:t>Nitrogenous compounds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800" kern="1200" dirty="0"/>
                <a:t>Organometallic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800" kern="1200" dirty="0"/>
                <a:t>Synthetic gas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800" kern="1200" dirty="0"/>
                <a:t>Synthetic fuel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800" kern="1200" dirty="0"/>
                <a:t>Biofuels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800" kern="1200" dirty="0"/>
                <a:t>Alternative fuel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800" kern="1200" dirty="0"/>
                <a:t>Heat carriers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800" kern="1200" dirty="0"/>
                <a:t>Refrigerants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US" altLang="ru-RU" sz="800" kern="1200" dirty="0"/>
                <a:t>Fuel for furnaces</a:t>
              </a:r>
            </a:p>
            <a:p>
              <a:pPr marL="114300" lvl="1" indent="-114300" algn="l" defTabSz="6667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ru-RU" sz="800" kern="1200" dirty="0"/>
            </a:p>
          </p:txBody>
        </p:sp>
      </p:grpSp>
      <p:sp>
        <p:nvSpPr>
          <p:cNvPr id="222" name="TextBox 221"/>
          <p:cNvSpPr txBox="1"/>
          <p:nvPr/>
        </p:nvSpPr>
        <p:spPr>
          <a:xfrm>
            <a:off x="6190881" y="6009842"/>
            <a:ext cx="5630296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ru-RU" sz="800" dirty="0"/>
              <a:t>Development of new energy-efficient technologies for extracting valuable components from gas;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ru-RU" sz="800" dirty="0"/>
              <a:t>Creation of new technologies for the production of a wide range of gas chemical products (methanol, polyolefins, mineral fertilizers, etc.);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ru-RU" sz="800" dirty="0"/>
              <a:t>Creation of innovative technologies for GTL, propane hydrogenation, ABS plastic production, etc.;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ru-RU" sz="800" dirty="0"/>
              <a:t>Development of auxiliary technologies for the production of catalysts, adsorbents and special reagents for the needs of gas processing and gas chemistry.</a:t>
            </a: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89230" y="5397500"/>
          <a:ext cx="3394075" cy="13950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8"/>
          </a:graphicData>
        </a:graphic>
      </p:graphicFrame>
      <p:pic>
        <p:nvPicPr>
          <p:cNvPr id="75" name="Изображение 74" descr="Logo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9885045" y="-25400"/>
            <a:ext cx="2316480" cy="85344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242*91"/>
  <p:tag name="TABLE_ENDDRAG_RECT" val="21*109*242*9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1103</Words>
  <Application>Microsoft Office PowerPoint</Application>
  <PresentationFormat>Широкоэкранный</PresentationFormat>
  <Paragraphs>218</Paragraphs>
  <Slides>3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11" baseType="lpstr">
      <vt:lpstr>Arial</vt:lpstr>
      <vt:lpstr>Calibri</vt:lpstr>
      <vt:lpstr>Calibri Light</vt:lpstr>
      <vt:lpstr>Cambria</vt:lpstr>
      <vt:lpstr>Times New Roman</vt:lpstr>
      <vt:lpstr>Wingdings</vt:lpstr>
      <vt:lpstr>Тема Office</vt:lpstr>
      <vt:lpstr>Image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Dilshod</dc:creator>
  <cp:lastModifiedBy>Sherzod Mengliev</cp:lastModifiedBy>
  <cp:revision>106</cp:revision>
  <dcterms:created xsi:type="dcterms:W3CDTF">2021-07-30T09:17:00Z</dcterms:created>
  <dcterms:modified xsi:type="dcterms:W3CDTF">2025-03-26T12:13:57Z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42BA2D2F10D84A75A872FCF08D743F64_12</vt:lpwstr>
  </property>
  <property fmtid="{D5CDD505-2E9C-101B-9397-08002B2CF9AE}" pid="3" name="KSOProductBuildVer">
    <vt:lpwstr>1049-12.2.0.20326</vt:lpwstr>
  </property>
</Properties>
</file>